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335" r:id="rId2"/>
    <p:sldId id="2449" r:id="rId3"/>
    <p:sldId id="2541" r:id="rId4"/>
    <p:sldId id="2395" r:id="rId5"/>
    <p:sldId id="398" r:id="rId6"/>
    <p:sldId id="711" r:id="rId7"/>
    <p:sldId id="404" r:id="rId8"/>
    <p:sldId id="2442" r:id="rId9"/>
    <p:sldId id="433" r:id="rId10"/>
    <p:sldId id="436" r:id="rId11"/>
    <p:sldId id="437" r:id="rId12"/>
    <p:sldId id="438" r:id="rId13"/>
    <p:sldId id="653" r:id="rId14"/>
    <p:sldId id="411" r:id="rId15"/>
    <p:sldId id="2520" r:id="rId16"/>
    <p:sldId id="2444" r:id="rId17"/>
    <p:sldId id="407" r:id="rId18"/>
    <p:sldId id="396" r:id="rId19"/>
    <p:sldId id="2552" r:id="rId20"/>
    <p:sldId id="357" r:id="rId21"/>
    <p:sldId id="738" r:id="rId22"/>
    <p:sldId id="2524" r:id="rId23"/>
    <p:sldId id="449" r:id="rId24"/>
    <p:sldId id="445" r:id="rId25"/>
    <p:sldId id="467" r:id="rId26"/>
    <p:sldId id="400" r:id="rId27"/>
    <p:sldId id="2512" r:id="rId28"/>
    <p:sldId id="399" r:id="rId29"/>
    <p:sldId id="2534" r:id="rId30"/>
    <p:sldId id="393" r:id="rId31"/>
    <p:sldId id="394" r:id="rId32"/>
    <p:sldId id="2547" r:id="rId33"/>
    <p:sldId id="2513" r:id="rId34"/>
    <p:sldId id="402" r:id="rId35"/>
    <p:sldId id="2509" r:id="rId36"/>
    <p:sldId id="2548" r:id="rId37"/>
    <p:sldId id="2510" r:id="rId38"/>
    <p:sldId id="2511" r:id="rId39"/>
    <p:sldId id="2521" r:id="rId40"/>
    <p:sldId id="2514" r:id="rId41"/>
    <p:sldId id="2549" r:id="rId42"/>
    <p:sldId id="2550" r:id="rId43"/>
    <p:sldId id="420" r:id="rId44"/>
    <p:sldId id="2522" r:id="rId45"/>
    <p:sldId id="421" r:id="rId46"/>
    <p:sldId id="2515" r:id="rId47"/>
    <p:sldId id="428" r:id="rId48"/>
    <p:sldId id="2523" r:id="rId49"/>
    <p:sldId id="2517" r:id="rId50"/>
    <p:sldId id="2518" r:id="rId51"/>
    <p:sldId id="2519" r:id="rId52"/>
    <p:sldId id="2294" r:id="rId53"/>
    <p:sldId id="2553" r:id="rId54"/>
    <p:sldId id="2100" r:id="rId55"/>
    <p:sldId id="2101" r:id="rId56"/>
    <p:sldId id="2102" r:id="rId57"/>
    <p:sldId id="2105" r:id="rId58"/>
    <p:sldId id="2103" r:id="rId59"/>
    <p:sldId id="2108" r:id="rId60"/>
    <p:sldId id="2126" r:id="rId61"/>
    <p:sldId id="758" r:id="rId62"/>
    <p:sldId id="2130" r:id="rId63"/>
    <p:sldId id="759" r:id="rId64"/>
    <p:sldId id="2144" r:id="rId65"/>
    <p:sldId id="760" r:id="rId66"/>
    <p:sldId id="2530" r:id="rId67"/>
    <p:sldId id="767" r:id="rId68"/>
    <p:sldId id="2246" r:id="rId69"/>
    <p:sldId id="2152" r:id="rId70"/>
    <p:sldId id="783" r:id="rId71"/>
    <p:sldId id="2240" r:id="rId72"/>
    <p:sldId id="2260" r:id="rId73"/>
    <p:sldId id="2233" r:id="rId74"/>
    <p:sldId id="2234" r:id="rId75"/>
    <p:sldId id="2248" r:id="rId76"/>
    <p:sldId id="2268" r:id="rId77"/>
    <p:sldId id="2236" r:id="rId78"/>
    <p:sldId id="2237" r:id="rId79"/>
    <p:sldId id="2238" r:id="rId80"/>
    <p:sldId id="2554" r:id="rId81"/>
    <p:sldId id="544" r:id="rId82"/>
    <p:sldId id="546" r:id="rId83"/>
    <p:sldId id="547" r:id="rId84"/>
    <p:sldId id="555" r:id="rId85"/>
    <p:sldId id="586" r:id="rId86"/>
    <p:sldId id="584" r:id="rId87"/>
    <p:sldId id="553" r:id="rId88"/>
    <p:sldId id="540" r:id="rId89"/>
    <p:sldId id="542" r:id="rId90"/>
    <p:sldId id="567" r:id="rId91"/>
    <p:sldId id="570" r:id="rId92"/>
    <p:sldId id="2466" r:id="rId93"/>
    <p:sldId id="568" r:id="rId94"/>
    <p:sldId id="569" r:id="rId95"/>
    <p:sldId id="572" r:id="rId96"/>
    <p:sldId id="591" r:id="rId97"/>
    <p:sldId id="597" r:id="rId98"/>
    <p:sldId id="589" r:id="rId99"/>
    <p:sldId id="581" r:id="rId100"/>
    <p:sldId id="2491" r:id="rId101"/>
    <p:sldId id="2492" r:id="rId102"/>
    <p:sldId id="2245" r:id="rId103"/>
    <p:sldId id="2484" r:id="rId104"/>
    <p:sldId id="2551" r:id="rId105"/>
    <p:sldId id="2282" r:id="rId106"/>
    <p:sldId id="2485" r:id="rId107"/>
    <p:sldId id="2277" r:id="rId108"/>
    <p:sldId id="2276" r:id="rId109"/>
    <p:sldId id="2278" r:id="rId110"/>
    <p:sldId id="2281" r:id="rId111"/>
    <p:sldId id="2299" r:id="rId112"/>
    <p:sldId id="2555" r:id="rId113"/>
    <p:sldId id="2508" r:id="rId11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C0E95-08D3-6149-A6A2-C3F6BABB7327}" v="7" dt="2024-04-19T09:51:48.8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353"/>
  </p:normalViewPr>
  <p:slideViewPr>
    <p:cSldViewPr snapToGrid="0">
      <p:cViewPr varScale="1">
        <p:scale>
          <a:sx n="88" d="100"/>
          <a:sy n="88" d="100"/>
        </p:scale>
        <p:origin x="944" y="1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2024-04-19</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55</a:t>
            </a:fld>
            <a:endParaRPr lang="en-US"/>
          </a:p>
        </p:txBody>
      </p:sp>
    </p:spTree>
    <p:extLst>
      <p:ext uri="{BB962C8B-B14F-4D97-AF65-F5344CB8AC3E}">
        <p14:creationId xmlns:p14="http://schemas.microsoft.com/office/powerpoint/2010/main" val="1718486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now full duplex, and no more operators</a:t>
            </a:r>
          </a:p>
        </p:txBody>
      </p:sp>
      <p:sp>
        <p:nvSpPr>
          <p:cNvPr id="4" name="Slide Number Placeholder 3"/>
          <p:cNvSpPr>
            <a:spLocks noGrp="1"/>
          </p:cNvSpPr>
          <p:nvPr>
            <p:ph type="sldNum" sz="quarter" idx="5"/>
          </p:nvPr>
        </p:nvSpPr>
        <p:spPr/>
        <p:txBody>
          <a:bodyPr/>
          <a:lstStyle/>
          <a:p>
            <a:fld id="{7A445267-E1A4-074A-A884-6BFE3F4EEE27}" type="slidenum">
              <a:rPr lang="en-US" smtClean="0"/>
              <a:t>56</a:t>
            </a:fld>
            <a:endParaRPr lang="en-US"/>
          </a:p>
        </p:txBody>
      </p:sp>
    </p:spTree>
    <p:extLst>
      <p:ext uri="{BB962C8B-B14F-4D97-AF65-F5344CB8AC3E}">
        <p14:creationId xmlns:p14="http://schemas.microsoft.com/office/powerpoint/2010/main" val="3809591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57</a:t>
            </a:fld>
            <a:endParaRPr lang="en-US"/>
          </a:p>
        </p:txBody>
      </p:sp>
    </p:spTree>
    <p:extLst>
      <p:ext uri="{BB962C8B-B14F-4D97-AF65-F5344CB8AC3E}">
        <p14:creationId xmlns:p14="http://schemas.microsoft.com/office/powerpoint/2010/main" val="2275865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9pPr>
          </a:lstStyle>
          <a:p>
            <a:pPr eaLnBrk="1" hangingPunct="1"/>
            <a:fld id="{5A717486-0E06-439E-B66D-F5DD67353D69}" type="slidenum">
              <a:rPr lang="en-US">
                <a:solidFill>
                  <a:srgbClr val="000000"/>
                </a:solidFill>
                <a:latin typeface="Tahoma" pitchFamily="34" charset="0"/>
              </a:rPr>
              <a:pPr eaLnBrk="1" hangingPunct="1"/>
              <a:t>61</a:t>
            </a:fld>
            <a:endParaRPr lang="en-US">
              <a:solidFill>
                <a:srgbClr val="000000"/>
              </a:solidFill>
              <a:latin typeface="Tahoma" pitchFamily="34" charset="0"/>
            </a:endParaRPr>
          </a:p>
        </p:txBody>
      </p:sp>
      <p:sp>
        <p:nvSpPr>
          <p:cNvPr id="76803" name="Text Box 1"/>
          <p:cNvSpPr txBox="1">
            <a:spLocks noChangeArrowheads="1"/>
          </p:cNvSpPr>
          <p:nvPr/>
        </p:nvSpPr>
        <p:spPr bwMode="auto">
          <a:xfrm>
            <a:off x="5767388"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fld id="{93F7CB7D-9DE7-406B-9950-C47107AC1783}"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61</a:t>
            </a:fld>
            <a:endParaRPr lang="en-US" sz="1200">
              <a:solidFill>
                <a:srgbClr val="000000"/>
              </a:solidFill>
              <a:latin typeface="Tahoma" pitchFamily="34" charset="0"/>
            </a:endParaRPr>
          </a:p>
        </p:txBody>
      </p:sp>
      <p:sp>
        <p:nvSpPr>
          <p:cNvPr id="76804" name="Text Box 2"/>
          <p:cNvSpPr txBox="1">
            <a:spLocks noChangeArrowheads="1"/>
          </p:cNvSpPr>
          <p:nvPr/>
        </p:nvSpPr>
        <p:spPr bwMode="auto">
          <a:xfrm>
            <a:off x="0"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6805" name="Text Box 3"/>
          <p:cNvSpPr txBox="1">
            <a:spLocks noChangeArrowheads="1"/>
          </p:cNvSpPr>
          <p:nvPr/>
        </p:nvSpPr>
        <p:spPr bwMode="auto">
          <a:xfrm>
            <a:off x="0"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6806" name="Text Box 4"/>
          <p:cNvSpPr txBox="1">
            <a:spLocks noChangeArrowheads="1"/>
          </p:cNvSpPr>
          <p:nvPr/>
        </p:nvSpPr>
        <p:spPr bwMode="auto">
          <a:xfrm>
            <a:off x="5767388"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6807" name="Text Box 5"/>
          <p:cNvSpPr txBox="1">
            <a:spLocks noChangeArrowheads="1"/>
          </p:cNvSpPr>
          <p:nvPr/>
        </p:nvSpPr>
        <p:spPr bwMode="auto">
          <a:xfrm>
            <a:off x="3168650" y="531813"/>
            <a:ext cx="3898900" cy="2662237"/>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ea typeface="DejaVu Sans" pitchFamily="34" charset="0"/>
                <a:cs typeface="DejaVu Sans" pitchFamily="34" charset="0"/>
              </a:defRPr>
            </a:lvl1pPr>
            <a:lvl2pPr marL="742950" indent="-285750" eaLnBrk="0" hangingPunct="0">
              <a:defRPr>
                <a:solidFill>
                  <a:schemeClr val="bg1"/>
                </a:solidFill>
                <a:latin typeface="Arial" charset="0"/>
                <a:ea typeface="DejaVu Sans" pitchFamily="34" charset="0"/>
                <a:cs typeface="DejaVu Sans" pitchFamily="34" charset="0"/>
              </a:defRPr>
            </a:lvl2pPr>
            <a:lvl3pPr marL="1143000" indent="-228600" eaLnBrk="0" hangingPunct="0">
              <a:defRPr>
                <a:solidFill>
                  <a:schemeClr val="bg1"/>
                </a:solidFill>
                <a:latin typeface="Arial" charset="0"/>
                <a:ea typeface="DejaVu Sans" pitchFamily="34" charset="0"/>
                <a:cs typeface="DejaVu Sans" pitchFamily="34" charset="0"/>
              </a:defRPr>
            </a:lvl3pPr>
            <a:lvl4pPr marL="1600200" indent="-228600" eaLnBrk="0" hangingPunct="0">
              <a:defRPr>
                <a:solidFill>
                  <a:schemeClr val="bg1"/>
                </a:solidFill>
                <a:latin typeface="Arial" charset="0"/>
                <a:ea typeface="DejaVu Sans" pitchFamily="34" charset="0"/>
                <a:cs typeface="DejaVu Sans" pitchFamily="34" charset="0"/>
              </a:defRPr>
            </a:lvl4pPr>
            <a:lvl5pPr marL="2057400" indent="-228600" eaLnBrk="0" hangingPunct="0">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9pPr>
          </a:lstStyle>
          <a:p>
            <a:pPr eaLnBrk="1" hangingPunct="1"/>
            <a:endParaRPr lang="en-US"/>
          </a:p>
        </p:txBody>
      </p:sp>
      <p:sp>
        <p:nvSpPr>
          <p:cNvPr id="76808" name="Rectangle 6"/>
          <p:cNvSpPr>
            <a:spLocks noGrp="1" noChangeArrowheads="1"/>
          </p:cNvSpPr>
          <p:nvPr>
            <p:ph type="body"/>
          </p:nvPr>
        </p:nvSpPr>
        <p:spPr>
          <a:xfrm>
            <a:off x="1381125" y="3402013"/>
            <a:ext cx="7470775" cy="317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18222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62</a:t>
            </a:fld>
            <a:endParaRPr lang="en-US"/>
          </a:p>
        </p:txBody>
      </p:sp>
    </p:spTree>
    <p:extLst>
      <p:ext uri="{BB962C8B-B14F-4D97-AF65-F5344CB8AC3E}">
        <p14:creationId xmlns:p14="http://schemas.microsoft.com/office/powerpoint/2010/main" val="363853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9pPr>
          </a:lstStyle>
          <a:p>
            <a:pPr eaLnBrk="1" hangingPunct="1"/>
            <a:fld id="{010D1957-0861-45CA-B405-2A7B8F3C4B1B}" type="slidenum">
              <a:rPr lang="en-US">
                <a:solidFill>
                  <a:srgbClr val="000000"/>
                </a:solidFill>
                <a:latin typeface="Tahoma" pitchFamily="34" charset="0"/>
              </a:rPr>
              <a:pPr eaLnBrk="1" hangingPunct="1"/>
              <a:t>63</a:t>
            </a:fld>
            <a:endParaRPr lang="en-US">
              <a:solidFill>
                <a:srgbClr val="000000"/>
              </a:solidFill>
              <a:latin typeface="Tahoma" pitchFamily="34" charset="0"/>
            </a:endParaRPr>
          </a:p>
        </p:txBody>
      </p:sp>
      <p:sp>
        <p:nvSpPr>
          <p:cNvPr id="77827" name="Text Box 1"/>
          <p:cNvSpPr txBox="1">
            <a:spLocks noChangeArrowheads="1"/>
          </p:cNvSpPr>
          <p:nvPr/>
        </p:nvSpPr>
        <p:spPr bwMode="auto">
          <a:xfrm>
            <a:off x="5767388"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fld id="{FE9D7B3B-DD16-4ACB-881D-BB8DA90DD7A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63</a:t>
            </a:fld>
            <a:endParaRPr lang="en-US" sz="1200">
              <a:solidFill>
                <a:srgbClr val="000000"/>
              </a:solidFill>
              <a:latin typeface="Tahoma" pitchFamily="34" charset="0"/>
            </a:endParaRPr>
          </a:p>
        </p:txBody>
      </p:sp>
      <p:sp>
        <p:nvSpPr>
          <p:cNvPr id="77828" name="Text Box 2"/>
          <p:cNvSpPr txBox="1">
            <a:spLocks noChangeArrowheads="1"/>
          </p:cNvSpPr>
          <p:nvPr/>
        </p:nvSpPr>
        <p:spPr bwMode="auto">
          <a:xfrm>
            <a:off x="0"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29" name="Text Box 3"/>
          <p:cNvSpPr txBox="1">
            <a:spLocks noChangeArrowheads="1"/>
          </p:cNvSpPr>
          <p:nvPr/>
        </p:nvSpPr>
        <p:spPr bwMode="auto">
          <a:xfrm>
            <a:off x="0"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30" name="Text Box 4"/>
          <p:cNvSpPr txBox="1">
            <a:spLocks noChangeArrowheads="1"/>
          </p:cNvSpPr>
          <p:nvPr/>
        </p:nvSpPr>
        <p:spPr bwMode="auto">
          <a:xfrm>
            <a:off x="5767388"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31" name="Text Box 5"/>
          <p:cNvSpPr txBox="1">
            <a:spLocks noChangeArrowheads="1"/>
          </p:cNvSpPr>
          <p:nvPr/>
        </p:nvSpPr>
        <p:spPr bwMode="auto">
          <a:xfrm>
            <a:off x="3168650" y="531813"/>
            <a:ext cx="3898900" cy="2662237"/>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ea typeface="DejaVu Sans" pitchFamily="34" charset="0"/>
                <a:cs typeface="DejaVu Sans" pitchFamily="34" charset="0"/>
              </a:defRPr>
            </a:lvl1pPr>
            <a:lvl2pPr marL="742950" indent="-285750" eaLnBrk="0" hangingPunct="0">
              <a:defRPr>
                <a:solidFill>
                  <a:schemeClr val="bg1"/>
                </a:solidFill>
                <a:latin typeface="Arial" charset="0"/>
                <a:ea typeface="DejaVu Sans" pitchFamily="34" charset="0"/>
                <a:cs typeface="DejaVu Sans" pitchFamily="34" charset="0"/>
              </a:defRPr>
            </a:lvl2pPr>
            <a:lvl3pPr marL="1143000" indent="-228600" eaLnBrk="0" hangingPunct="0">
              <a:defRPr>
                <a:solidFill>
                  <a:schemeClr val="bg1"/>
                </a:solidFill>
                <a:latin typeface="Arial" charset="0"/>
                <a:ea typeface="DejaVu Sans" pitchFamily="34" charset="0"/>
                <a:cs typeface="DejaVu Sans" pitchFamily="34" charset="0"/>
              </a:defRPr>
            </a:lvl3pPr>
            <a:lvl4pPr marL="1600200" indent="-228600" eaLnBrk="0" hangingPunct="0">
              <a:defRPr>
                <a:solidFill>
                  <a:schemeClr val="bg1"/>
                </a:solidFill>
                <a:latin typeface="Arial" charset="0"/>
                <a:ea typeface="DejaVu Sans" pitchFamily="34" charset="0"/>
                <a:cs typeface="DejaVu Sans" pitchFamily="34" charset="0"/>
              </a:defRPr>
            </a:lvl4pPr>
            <a:lvl5pPr marL="2057400" indent="-228600" eaLnBrk="0" hangingPunct="0">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9pPr>
          </a:lstStyle>
          <a:p>
            <a:pPr eaLnBrk="1" hangingPunct="1"/>
            <a:endParaRPr lang="en-US"/>
          </a:p>
        </p:txBody>
      </p:sp>
      <p:sp>
        <p:nvSpPr>
          <p:cNvPr id="77832" name="Rectangle 6"/>
          <p:cNvSpPr>
            <a:spLocks noGrp="1" noChangeArrowheads="1"/>
          </p:cNvSpPr>
          <p:nvPr>
            <p:ph type="body"/>
          </p:nvPr>
        </p:nvSpPr>
        <p:spPr>
          <a:xfrm>
            <a:off x="1381125" y="3402013"/>
            <a:ext cx="7470775" cy="317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3970772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9pPr>
          </a:lstStyle>
          <a:p>
            <a:pPr eaLnBrk="1" hangingPunct="1"/>
            <a:fld id="{010D1957-0861-45CA-B405-2A7B8F3C4B1B}" type="slidenum">
              <a:rPr lang="en-US">
                <a:solidFill>
                  <a:srgbClr val="000000"/>
                </a:solidFill>
                <a:latin typeface="Tahoma" pitchFamily="34" charset="0"/>
              </a:rPr>
              <a:pPr eaLnBrk="1" hangingPunct="1"/>
              <a:t>65</a:t>
            </a:fld>
            <a:endParaRPr lang="en-US">
              <a:solidFill>
                <a:srgbClr val="000000"/>
              </a:solidFill>
              <a:latin typeface="Tahoma" pitchFamily="34" charset="0"/>
            </a:endParaRPr>
          </a:p>
        </p:txBody>
      </p:sp>
      <p:sp>
        <p:nvSpPr>
          <p:cNvPr id="77827" name="Text Box 1"/>
          <p:cNvSpPr txBox="1">
            <a:spLocks noChangeArrowheads="1"/>
          </p:cNvSpPr>
          <p:nvPr/>
        </p:nvSpPr>
        <p:spPr bwMode="auto">
          <a:xfrm>
            <a:off x="5767388"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fld id="{FE9D7B3B-DD16-4ACB-881D-BB8DA90DD7A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65</a:t>
            </a:fld>
            <a:endParaRPr lang="en-US" sz="1200">
              <a:solidFill>
                <a:srgbClr val="000000"/>
              </a:solidFill>
              <a:latin typeface="Tahoma" pitchFamily="34" charset="0"/>
            </a:endParaRPr>
          </a:p>
        </p:txBody>
      </p:sp>
      <p:sp>
        <p:nvSpPr>
          <p:cNvPr id="77828" name="Text Box 2"/>
          <p:cNvSpPr txBox="1">
            <a:spLocks noChangeArrowheads="1"/>
          </p:cNvSpPr>
          <p:nvPr/>
        </p:nvSpPr>
        <p:spPr bwMode="auto">
          <a:xfrm>
            <a:off x="0"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29" name="Text Box 3"/>
          <p:cNvSpPr txBox="1">
            <a:spLocks noChangeArrowheads="1"/>
          </p:cNvSpPr>
          <p:nvPr/>
        </p:nvSpPr>
        <p:spPr bwMode="auto">
          <a:xfrm>
            <a:off x="0"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30" name="Text Box 4"/>
          <p:cNvSpPr txBox="1">
            <a:spLocks noChangeArrowheads="1"/>
          </p:cNvSpPr>
          <p:nvPr/>
        </p:nvSpPr>
        <p:spPr bwMode="auto">
          <a:xfrm>
            <a:off x="5767388"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31" name="Text Box 5"/>
          <p:cNvSpPr txBox="1">
            <a:spLocks noChangeArrowheads="1"/>
          </p:cNvSpPr>
          <p:nvPr/>
        </p:nvSpPr>
        <p:spPr bwMode="auto">
          <a:xfrm>
            <a:off x="3168650" y="531813"/>
            <a:ext cx="3898900" cy="2662237"/>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ea typeface="DejaVu Sans" pitchFamily="34" charset="0"/>
                <a:cs typeface="DejaVu Sans" pitchFamily="34" charset="0"/>
              </a:defRPr>
            </a:lvl1pPr>
            <a:lvl2pPr marL="742950" indent="-285750" eaLnBrk="0" hangingPunct="0">
              <a:defRPr>
                <a:solidFill>
                  <a:schemeClr val="bg1"/>
                </a:solidFill>
                <a:latin typeface="Arial" charset="0"/>
                <a:ea typeface="DejaVu Sans" pitchFamily="34" charset="0"/>
                <a:cs typeface="DejaVu Sans" pitchFamily="34" charset="0"/>
              </a:defRPr>
            </a:lvl2pPr>
            <a:lvl3pPr marL="1143000" indent="-228600" eaLnBrk="0" hangingPunct="0">
              <a:defRPr>
                <a:solidFill>
                  <a:schemeClr val="bg1"/>
                </a:solidFill>
                <a:latin typeface="Arial" charset="0"/>
                <a:ea typeface="DejaVu Sans" pitchFamily="34" charset="0"/>
                <a:cs typeface="DejaVu Sans" pitchFamily="34" charset="0"/>
              </a:defRPr>
            </a:lvl3pPr>
            <a:lvl4pPr marL="1600200" indent="-228600" eaLnBrk="0" hangingPunct="0">
              <a:defRPr>
                <a:solidFill>
                  <a:schemeClr val="bg1"/>
                </a:solidFill>
                <a:latin typeface="Arial" charset="0"/>
                <a:ea typeface="DejaVu Sans" pitchFamily="34" charset="0"/>
                <a:cs typeface="DejaVu Sans" pitchFamily="34" charset="0"/>
              </a:defRPr>
            </a:lvl4pPr>
            <a:lvl5pPr marL="2057400" indent="-228600" eaLnBrk="0" hangingPunct="0">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9pPr>
          </a:lstStyle>
          <a:p>
            <a:pPr eaLnBrk="1" hangingPunct="1"/>
            <a:endParaRPr lang="en-US"/>
          </a:p>
        </p:txBody>
      </p:sp>
      <p:sp>
        <p:nvSpPr>
          <p:cNvPr id="77832" name="Rectangle 6"/>
          <p:cNvSpPr>
            <a:spLocks noGrp="1" noChangeArrowheads="1"/>
          </p:cNvSpPr>
          <p:nvPr>
            <p:ph type="body"/>
          </p:nvPr>
        </p:nvSpPr>
        <p:spPr>
          <a:xfrm>
            <a:off x="1381125" y="3402013"/>
            <a:ext cx="7470775" cy="317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2489098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9C13BF0E-074B-4694-95AB-3D9F4BDC21EA}" type="slidenum">
              <a:rPr lang="en-US" smtClean="0"/>
              <a:pPr/>
              <a:t>67</a:t>
            </a:fld>
            <a:endParaRPr lang="en-US"/>
          </a:p>
        </p:txBody>
      </p:sp>
    </p:spTree>
    <p:extLst>
      <p:ext uri="{BB962C8B-B14F-4D97-AF65-F5344CB8AC3E}">
        <p14:creationId xmlns:p14="http://schemas.microsoft.com/office/powerpoint/2010/main" val="1593438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MCS = Modulation Coding Scheme</a:t>
            </a:r>
          </a:p>
          <a:p>
            <a:endParaRPr lang="en-US" dirty="0"/>
          </a:p>
          <a:p>
            <a:r>
              <a:rPr lang="en-US" dirty="0"/>
              <a:t>https://</a:t>
            </a:r>
            <a:r>
              <a:rPr lang="en-US" dirty="0" err="1"/>
              <a:t>mcsindex.com</a:t>
            </a:r>
            <a:r>
              <a:rPr lang="en-US" dirty="0"/>
              <a:t>/ looks like all the tables for </a:t>
            </a:r>
            <a:r>
              <a:rPr lang="en-US" dirty="0" err="1"/>
              <a:t>WiFi</a:t>
            </a:r>
            <a:r>
              <a:rPr lang="en-US" dirty="0"/>
              <a:t>; not clear whether this is the same for cell</a:t>
            </a:r>
          </a:p>
        </p:txBody>
      </p:sp>
      <p:sp>
        <p:nvSpPr>
          <p:cNvPr id="4" name="Slide Number Placeholder 3"/>
          <p:cNvSpPr>
            <a:spLocks noGrp="1"/>
          </p:cNvSpPr>
          <p:nvPr>
            <p:ph type="sldNum" sz="quarter" idx="5"/>
          </p:nvPr>
        </p:nvSpPr>
        <p:spPr/>
        <p:txBody>
          <a:bodyPr/>
          <a:lstStyle/>
          <a:p>
            <a:fld id="{7A445267-E1A4-074A-A884-6BFE3F4EEE27}" type="slidenum">
              <a:rPr lang="en-US" smtClean="0"/>
              <a:t>68</a:t>
            </a:fld>
            <a:endParaRPr lang="en-US"/>
          </a:p>
        </p:txBody>
      </p:sp>
    </p:spTree>
    <p:extLst>
      <p:ext uri="{BB962C8B-B14F-4D97-AF65-F5344CB8AC3E}">
        <p14:creationId xmlns:p14="http://schemas.microsoft.com/office/powerpoint/2010/main" val="3724769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74</a:t>
            </a:fld>
            <a:endParaRPr lang="en-US"/>
          </a:p>
        </p:txBody>
      </p:sp>
    </p:spTree>
    <p:extLst>
      <p:ext uri="{BB962C8B-B14F-4D97-AF65-F5344CB8AC3E}">
        <p14:creationId xmlns:p14="http://schemas.microsoft.com/office/powerpoint/2010/main" val="370064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626187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80</a:t>
            </a:fld>
            <a:endParaRPr lang="en-US"/>
          </a:p>
        </p:txBody>
      </p:sp>
    </p:spTree>
    <p:extLst>
      <p:ext uri="{BB962C8B-B14F-4D97-AF65-F5344CB8AC3E}">
        <p14:creationId xmlns:p14="http://schemas.microsoft.com/office/powerpoint/2010/main" val="150151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PowerBlade is a great example of this.</a:t>
            </a:r>
          </a:p>
          <a:p>
            <a:pPr lvl="1"/>
            <a:r>
              <a:rPr lang="en-US" dirty="0"/>
              <a:t>It’s a plug-load power meter</a:t>
            </a:r>
          </a:p>
          <a:p>
            <a:pPr lvl="1"/>
            <a:r>
              <a:rPr lang="en-US" dirty="0"/>
              <a:t>Initially configured to use advertisements as a simple method for reading measurements with a smartphone</a:t>
            </a:r>
          </a:p>
          <a:p>
            <a:pPr lvl="1"/>
            <a:r>
              <a:rPr lang="en-US" dirty="0"/>
              <a:t>We are interested in household deployments where dozens of </a:t>
            </a:r>
            <a:r>
              <a:rPr lang="en-US" dirty="0" err="1"/>
              <a:t>PowerBlades</a:t>
            </a:r>
            <a:r>
              <a:rPr lang="en-US" dirty="0"/>
              <a:t> will be deployed to measure all the loads in a home</a:t>
            </a:r>
          </a:p>
          <a:p>
            <a:pPr lvl="1"/>
            <a:r>
              <a:rPr lang="en-US" dirty="0"/>
              <a:t>Can we still use BLE advertisements for data transfer in the presence of many other devices?</a:t>
            </a:r>
          </a:p>
          <a:p>
            <a:pPr lvl="1"/>
            <a:endParaRPr lang="en-US" dirty="0"/>
          </a:p>
        </p:txBody>
      </p:sp>
    </p:spTree>
    <p:extLst>
      <p:ext uri="{BB962C8B-B14F-4D97-AF65-F5344CB8AC3E}">
        <p14:creationId xmlns:p14="http://schemas.microsoft.com/office/powerpoint/2010/main" val="3612817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105</a:t>
            </a:fld>
            <a:endParaRPr lang="sv-SE"/>
          </a:p>
        </p:txBody>
      </p:sp>
    </p:spTree>
    <p:extLst>
      <p:ext uri="{BB962C8B-B14F-4D97-AF65-F5344CB8AC3E}">
        <p14:creationId xmlns:p14="http://schemas.microsoft.com/office/powerpoint/2010/main" val="3081390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112</a:t>
            </a:fld>
            <a:endParaRPr lang="en-US"/>
          </a:p>
        </p:txBody>
      </p:sp>
    </p:spTree>
    <p:extLst>
      <p:ext uri="{BB962C8B-B14F-4D97-AF65-F5344CB8AC3E}">
        <p14:creationId xmlns:p14="http://schemas.microsoft.com/office/powerpoint/2010/main" val="2076348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a:p>
        </p:txBody>
      </p:sp>
      <p:sp>
        <p:nvSpPr>
          <p:cNvPr id="4" name="Slide Number Placeholder 3"/>
          <p:cNvSpPr>
            <a:spLocks noGrp="1"/>
          </p:cNvSpPr>
          <p:nvPr>
            <p:ph type="sldNum" sz="quarter" idx="10"/>
          </p:nvPr>
        </p:nvSpPr>
        <p:spPr/>
        <p:txBody>
          <a:bodyPr/>
          <a:lstStyle/>
          <a:p>
            <a:fld id="{3075746C-E621-8E4B-8CC0-3BE97110A356}" type="slidenum">
              <a:rPr lang="en-US" smtClean="0"/>
              <a:t>113</a:t>
            </a:fld>
            <a:endParaRPr lang="en-US"/>
          </a:p>
        </p:txBody>
      </p:sp>
    </p:spTree>
    <p:extLst>
      <p:ext uri="{BB962C8B-B14F-4D97-AF65-F5344CB8AC3E}">
        <p14:creationId xmlns:p14="http://schemas.microsoft.com/office/powerpoint/2010/main" val="3638611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629221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3217563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9022AA1-5BDC-49FC-A0F7-606C267E3CEB}" type="slidenum">
              <a:rPr lang="en-US" altLang="en-US" sz="1400" smtClean="0"/>
              <a:pPr>
                <a:spcBef>
                  <a:spcPct val="0"/>
                </a:spcBef>
              </a:pPr>
              <a:t>13</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520373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129312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215266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2259469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53</a:t>
            </a:fld>
            <a:endParaRPr lang="en-US"/>
          </a:p>
        </p:txBody>
      </p:sp>
    </p:spTree>
    <p:extLst>
      <p:ext uri="{BB962C8B-B14F-4D97-AF65-F5344CB8AC3E}">
        <p14:creationId xmlns:p14="http://schemas.microsoft.com/office/powerpoint/2010/main" val="811639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2024-04-19</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2024-04-19</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2024-04-19</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6684" y="301625"/>
            <a:ext cx="9751483" cy="1143000"/>
          </a:xfrm>
        </p:spPr>
        <p:txBody>
          <a:bodyPr/>
          <a:lstStyle/>
          <a:p>
            <a:r>
              <a:rPr lang="en-US"/>
              <a:t>Click to edit Master title style</a:t>
            </a:r>
            <a:endParaRPr lang="en-SG"/>
          </a:p>
        </p:txBody>
      </p:sp>
      <p:sp>
        <p:nvSpPr>
          <p:cNvPr id="3" name="Text Placeholder 2"/>
          <p:cNvSpPr>
            <a:spLocks noGrp="1"/>
          </p:cNvSpPr>
          <p:nvPr>
            <p:ph type="body" sz="half" idx="1"/>
          </p:nvPr>
        </p:nvSpPr>
        <p:spPr>
          <a:xfrm>
            <a:off x="1826684" y="1827213"/>
            <a:ext cx="4773083"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802967" y="1827213"/>
            <a:ext cx="47752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a:xfrm>
            <a:off x="609600" y="6248400"/>
            <a:ext cx="28448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smtClean="0"/>
            </a:lvl1pPr>
          </a:lstStyle>
          <a:p>
            <a:pPr>
              <a:defRPr/>
            </a:pPr>
            <a:r>
              <a:rPr lang="en-US"/>
              <a:t> Sensor Network - Routing</a:t>
            </a:r>
          </a:p>
        </p:txBody>
      </p:sp>
      <p:sp>
        <p:nvSpPr>
          <p:cNvPr id="7" name="Slide Number Placeholder 6"/>
          <p:cNvSpPr>
            <a:spLocks noGrp="1"/>
          </p:cNvSpPr>
          <p:nvPr>
            <p:ph type="sldNum" sz="quarter" idx="12"/>
          </p:nvPr>
        </p:nvSpPr>
        <p:spPr>
          <a:xfrm>
            <a:off x="8737600" y="6248400"/>
            <a:ext cx="2844800" cy="457200"/>
          </a:xfrm>
          <a:prstGeom prst="ellipse">
            <a:avLst/>
          </a:prstGeom>
        </p:spPr>
        <p:txBody>
          <a:bodyPr wrap="square" numCol="1" anchor="t" anchorCtr="0" compatLnSpc="1">
            <a:prstTxWarp prst="textNoShape">
              <a:avLst/>
            </a:prstTxWarp>
          </a:bodyPr>
          <a:lstStyle>
            <a:lvl1pPr eaLnBrk="1" hangingPunct="1">
              <a:defRPr/>
            </a:lvl1pPr>
          </a:lstStyle>
          <a:p>
            <a:pPr>
              <a:defRPr/>
            </a:pPr>
            <a:fld id="{B19844CF-3D2C-4610-8CE1-79158AC898B6}" type="slidenum">
              <a:rPr lang="en-US" altLang="en-US"/>
              <a:pPr>
                <a:defRPr/>
              </a:pPr>
              <a:t>‹#›</a:t>
            </a:fld>
            <a:endParaRPr lang="en-US" altLang="en-US"/>
          </a:p>
        </p:txBody>
      </p:sp>
    </p:spTree>
    <p:extLst>
      <p:ext uri="{BB962C8B-B14F-4D97-AF65-F5344CB8AC3E}">
        <p14:creationId xmlns:p14="http://schemas.microsoft.com/office/powerpoint/2010/main" val="1060027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45325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lvl1pPr>
              <a:defRPr>
                <a:latin typeface="+mj-lt"/>
              </a:defRPr>
            </a:lvl1pPr>
            <a:lvl2pPr>
              <a:defRPr>
                <a:latin typeface="+mj-lt"/>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2024-04-19</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2024-04-19</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2024-04-19</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2024-04-19</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2024-04-19</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2024-04-19</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2024-04-19</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2024-04-19</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2024-04-19</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58.tiff"/><Relationship Id="rId5" Type="http://schemas.openxmlformats.org/officeDocument/2006/relationships/image" Target="../media/image57.tiff"/><Relationship Id="rId4" Type="http://schemas.openxmlformats.org/officeDocument/2006/relationships/image" Target="../media/image56.tiff"/></Relationships>
</file>

<file path=ppt/slides/_rels/slide10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smithsonianmag.com/innovation/first-mobile-phone-call-was-made-75-years-ago-180978003/" TargetMode="External"/><Relationship Id="rId2" Type="http://schemas.openxmlformats.org/officeDocument/2006/relationships/image" Target="../media/image33.tiff"/><Relationship Id="rId1" Type="http://schemas.openxmlformats.org/officeDocument/2006/relationships/slideLayout" Target="../slideLayouts/slideLayout2.xml"/><Relationship Id="rId4" Type="http://schemas.openxmlformats.org/officeDocument/2006/relationships/hyperlink" Target="https://ethw.org/The_Foundations_of_Mobile_and_Cellular_Telephon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5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5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searchgate.net/publication/334107628_Terahertz_Band_The_Last_Piece_of_RF_Spectrum_Puzzle_for_Communication_Systems"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link-labs.com/blog/lte-e-drx-psm-explained-for-lte-m1"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link-labs.com/blog/lte-e-drx-psm-explained-for-lte-m1"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a:effectLst/>
                <a:latin typeface="+mn-lt"/>
              </a:rPr>
              <a:t>Wireless Networking</a:t>
            </a:r>
            <a:endParaRPr lang="en-US" sz="6250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a:latin typeface="+mj-lt"/>
              </a:rPr>
              <a:t>Ambuj Varshney</a:t>
            </a:r>
          </a:p>
          <a:p>
            <a:r>
              <a:rPr lang="en-US" sz="2800">
                <a:latin typeface="+mj-lt"/>
                <a:hlinkClick r:id="rId3"/>
              </a:rPr>
              <a:t>ambujv@nus.edu.sg</a:t>
            </a:r>
            <a:endParaRPr lang="en-US" sz="2800">
              <a:latin typeface="+mj-lt"/>
            </a:endParaRPr>
          </a:p>
          <a:p>
            <a:r>
              <a:rPr lang="en-US">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773723" y="0"/>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10</a:t>
            </a:fld>
            <a:endParaRPr lang="en-US"/>
          </a:p>
        </p:txBody>
      </p:sp>
      <p:pic>
        <p:nvPicPr>
          <p:cNvPr id="7" name="Picture 6">
            <a:extLst>
              <a:ext uri="{FF2B5EF4-FFF2-40B4-BE49-F238E27FC236}">
                <a16:creationId xmlns:a16="http://schemas.microsoft.com/office/drawing/2014/main" id="{49D3C8BA-044E-4D04-A1BB-4B672701DDFF}"/>
              </a:ext>
            </a:extLst>
          </p:cNvPr>
          <p:cNvPicPr>
            <a:picLocks noChangeAspect="1"/>
          </p:cNvPicPr>
          <p:nvPr/>
        </p:nvPicPr>
        <p:blipFill rotWithShape="1">
          <a:blip r:embed="rId2"/>
          <a:srcRect l="12859" t="13355" r="9502" b="10045"/>
          <a:stretch/>
        </p:blipFill>
        <p:spPr>
          <a:xfrm>
            <a:off x="2537208" y="914399"/>
            <a:ext cx="7153426" cy="5009461"/>
          </a:xfrm>
          <a:prstGeom prst="rect">
            <a:avLst/>
          </a:prstGeom>
        </p:spPr>
      </p:pic>
    </p:spTree>
    <p:extLst>
      <p:ext uri="{BB962C8B-B14F-4D97-AF65-F5344CB8AC3E}">
        <p14:creationId xmlns:p14="http://schemas.microsoft.com/office/powerpoint/2010/main" val="27564694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1D92-DB1C-4147-8B19-40F7D8152C42}"/>
              </a:ext>
            </a:extLst>
          </p:cNvPr>
          <p:cNvSpPr>
            <a:spLocks noGrp="1"/>
          </p:cNvSpPr>
          <p:nvPr>
            <p:ph type="title"/>
          </p:nvPr>
        </p:nvSpPr>
        <p:spPr>
          <a:xfrm>
            <a:off x="415599" y="390167"/>
            <a:ext cx="12286473" cy="763600"/>
          </a:xfrm>
        </p:spPr>
        <p:txBody>
          <a:bodyPr/>
          <a:lstStyle/>
          <a:p>
            <a:r>
              <a:rPr lang="en-US" dirty="0"/>
              <a:t>Advertisements are already being used for communication</a:t>
            </a:r>
          </a:p>
        </p:txBody>
      </p:sp>
      <p:sp>
        <p:nvSpPr>
          <p:cNvPr id="3" name="Text Placeholder 2">
            <a:extLst>
              <a:ext uri="{FF2B5EF4-FFF2-40B4-BE49-F238E27FC236}">
                <a16:creationId xmlns:a16="http://schemas.microsoft.com/office/drawing/2014/main" id="{B8E7694B-B63C-8540-8BD4-87334E679762}"/>
              </a:ext>
            </a:extLst>
          </p:cNvPr>
          <p:cNvSpPr>
            <a:spLocks noGrp="1"/>
          </p:cNvSpPr>
          <p:nvPr>
            <p:ph type="body" idx="1"/>
          </p:nvPr>
        </p:nvSpPr>
        <p:spPr>
          <a:xfrm>
            <a:off x="415600" y="1536633"/>
            <a:ext cx="7752608" cy="4555200"/>
          </a:xfrm>
          <a:noFill/>
        </p:spPr>
        <p:txBody>
          <a:bodyPr/>
          <a:lstStyle/>
          <a:p>
            <a:pPr marL="152396" indent="0">
              <a:buNone/>
            </a:pPr>
            <a:r>
              <a:rPr lang="en-US" dirty="0">
                <a:latin typeface="+mj-lt"/>
              </a:rPr>
              <a:t>BLE advertisements are uncoordinated, broadcast messages designed for discovery.</a:t>
            </a:r>
          </a:p>
          <a:p>
            <a:endParaRPr lang="en-US" dirty="0">
              <a:latin typeface="+mj-lt"/>
            </a:endParaRPr>
          </a:p>
          <a:p>
            <a:pPr marL="152392" indent="0">
              <a:buNone/>
            </a:pPr>
            <a:r>
              <a:rPr lang="en-US" dirty="0">
                <a:latin typeface="+mj-lt"/>
              </a:rPr>
              <a:t>Devices are being deployed using advertisements.</a:t>
            </a:r>
          </a:p>
          <a:p>
            <a:pPr marL="1253046" lvl="1" indent="-457200">
              <a:buFont typeface="+mj-lt"/>
              <a:buAutoNum type="arabicPeriod"/>
            </a:pPr>
            <a:r>
              <a:rPr lang="en-US" sz="2400" dirty="0">
                <a:latin typeface="+mj-lt"/>
              </a:rPr>
              <a:t>Beacons – iBeacon</a:t>
            </a:r>
          </a:p>
          <a:p>
            <a:pPr marL="1253046" lvl="1" indent="-457200">
              <a:buFont typeface="+mj-lt"/>
              <a:buAutoNum type="arabicPeriod"/>
            </a:pPr>
            <a:r>
              <a:rPr lang="en-US" sz="2400" dirty="0">
                <a:latin typeface="+mj-lt"/>
              </a:rPr>
              <a:t>Tracking – Tile</a:t>
            </a:r>
          </a:p>
          <a:p>
            <a:pPr marL="1253046" lvl="1" indent="-457200">
              <a:buFont typeface="+mj-lt"/>
              <a:buAutoNum type="arabicPeriod"/>
            </a:pPr>
            <a:r>
              <a:rPr lang="en-US" sz="2400" dirty="0">
                <a:latin typeface="+mj-lt"/>
              </a:rPr>
              <a:t>Local communication – Apple Continuity</a:t>
            </a:r>
          </a:p>
        </p:txBody>
      </p:sp>
      <p:pic>
        <p:nvPicPr>
          <p:cNvPr id="5" name="Picture 4">
            <a:extLst>
              <a:ext uri="{FF2B5EF4-FFF2-40B4-BE49-F238E27FC236}">
                <a16:creationId xmlns:a16="http://schemas.microsoft.com/office/drawing/2014/main" id="{C9FD9819-5C99-5C4F-A75A-09DEAE30C8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95478" y="2130061"/>
            <a:ext cx="1203960" cy="1203960"/>
          </a:xfrm>
          <a:prstGeom prst="rect">
            <a:avLst/>
          </a:prstGeom>
        </p:spPr>
      </p:pic>
      <p:pic>
        <p:nvPicPr>
          <p:cNvPr id="6" name="Picture 5">
            <a:extLst>
              <a:ext uri="{FF2B5EF4-FFF2-40B4-BE49-F238E27FC236}">
                <a16:creationId xmlns:a16="http://schemas.microsoft.com/office/drawing/2014/main" id="{9D289773-F90A-494D-941B-AC267360B1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9450" y="3610480"/>
            <a:ext cx="2070580" cy="2449452"/>
          </a:xfrm>
          <a:prstGeom prst="rect">
            <a:avLst/>
          </a:prstGeom>
        </p:spPr>
      </p:pic>
      <p:pic>
        <p:nvPicPr>
          <p:cNvPr id="9" name="Picture 8">
            <a:extLst>
              <a:ext uri="{FF2B5EF4-FFF2-40B4-BE49-F238E27FC236}">
                <a16:creationId xmlns:a16="http://schemas.microsoft.com/office/drawing/2014/main" id="{963A0143-B4BB-5D46-9093-379ECE69F92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394299" y="4388823"/>
            <a:ext cx="1554481" cy="1828800"/>
          </a:xfrm>
          <a:prstGeom prst="rect">
            <a:avLst/>
          </a:prstGeom>
        </p:spPr>
      </p:pic>
      <p:pic>
        <p:nvPicPr>
          <p:cNvPr id="10" name="Picture 9">
            <a:extLst>
              <a:ext uri="{FF2B5EF4-FFF2-40B4-BE49-F238E27FC236}">
                <a16:creationId xmlns:a16="http://schemas.microsoft.com/office/drawing/2014/main" id="{9B16B828-117E-0840-BA49-6E3D590B950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747307" y="2481827"/>
            <a:ext cx="1203960" cy="1704388"/>
          </a:xfrm>
          <a:prstGeom prst="rect">
            <a:avLst/>
          </a:prstGeom>
        </p:spPr>
      </p:pic>
      <p:sp>
        <p:nvSpPr>
          <p:cNvPr id="4" name="Slide Number Placeholder 3">
            <a:extLst>
              <a:ext uri="{FF2B5EF4-FFF2-40B4-BE49-F238E27FC236}">
                <a16:creationId xmlns:a16="http://schemas.microsoft.com/office/drawing/2014/main" id="{D7020953-4FA1-404E-B4BB-30EEC1FE9CD2}"/>
              </a:ext>
            </a:extLst>
          </p:cNvPr>
          <p:cNvSpPr>
            <a:spLocks noGrp="1"/>
          </p:cNvSpPr>
          <p:nvPr>
            <p:ph type="sldNum" idx="12"/>
          </p:nvPr>
        </p:nvSpPr>
        <p:spPr/>
        <p:txBody>
          <a:bodyPr/>
          <a:lstStyle/>
          <a:p>
            <a:fld id="{00000000-1234-1234-1234-123412341234}" type="slidenum">
              <a:rPr lang="en" smtClean="0"/>
              <a:pPr/>
              <a:t>100</a:t>
            </a:fld>
            <a:endParaRPr lang="en"/>
          </a:p>
        </p:txBody>
      </p:sp>
    </p:spTree>
    <p:extLst>
      <p:ext uri="{BB962C8B-B14F-4D97-AF65-F5344CB8AC3E}">
        <p14:creationId xmlns:p14="http://schemas.microsoft.com/office/powerpoint/2010/main" val="11051266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16F-6539-48D7-8654-4F0D3638EA4A}"/>
              </a:ext>
            </a:extLst>
          </p:cNvPr>
          <p:cNvSpPr>
            <a:spLocks noGrp="1"/>
          </p:cNvSpPr>
          <p:nvPr>
            <p:ph type="title"/>
          </p:nvPr>
        </p:nvSpPr>
        <p:spPr/>
        <p:txBody>
          <a:bodyPr/>
          <a:lstStyle/>
          <a:p>
            <a:r>
              <a:rPr lang="en-US" dirty="0"/>
              <a:t>Beacons</a:t>
            </a:r>
          </a:p>
        </p:txBody>
      </p:sp>
      <p:sp>
        <p:nvSpPr>
          <p:cNvPr id="3" name="Content Placeholder 2">
            <a:extLst>
              <a:ext uri="{FF2B5EF4-FFF2-40B4-BE49-F238E27FC236}">
                <a16:creationId xmlns:a16="http://schemas.microsoft.com/office/drawing/2014/main" id="{D4C1618A-0717-458B-AD9C-2E9AEB6E1172}"/>
              </a:ext>
            </a:extLst>
          </p:cNvPr>
          <p:cNvSpPr>
            <a:spLocks noGrp="1"/>
          </p:cNvSpPr>
          <p:nvPr>
            <p:ph idx="1"/>
          </p:nvPr>
        </p:nvSpPr>
        <p:spPr/>
        <p:txBody>
          <a:bodyPr/>
          <a:lstStyle/>
          <a:p>
            <a:r>
              <a:rPr lang="en-US" dirty="0">
                <a:latin typeface="+mj-lt"/>
              </a:rPr>
              <a:t>Advertising with advertisements!</a:t>
            </a:r>
          </a:p>
          <a:p>
            <a:endParaRPr lang="en-US" dirty="0">
              <a:latin typeface="+mj-lt"/>
            </a:endParaRPr>
          </a:p>
          <a:p>
            <a:r>
              <a:rPr lang="en-US" dirty="0">
                <a:latin typeface="+mj-lt"/>
              </a:rPr>
              <a:t>Web of Things</a:t>
            </a:r>
          </a:p>
          <a:p>
            <a:pPr lvl="1"/>
            <a:r>
              <a:rPr lang="en-US" dirty="0">
                <a:latin typeface="+mj-lt"/>
              </a:rPr>
              <a:t>Real-world tags that broadcast virtual-world identifiers</a:t>
            </a:r>
          </a:p>
          <a:p>
            <a:pPr lvl="1"/>
            <a:endParaRPr lang="en-US" dirty="0">
              <a:latin typeface="+mj-lt"/>
            </a:endParaRPr>
          </a:p>
          <a:p>
            <a:r>
              <a:rPr lang="en-US" dirty="0">
                <a:latin typeface="+mj-lt"/>
              </a:rPr>
              <a:t>iBeacon and Eddystone</a:t>
            </a:r>
          </a:p>
          <a:p>
            <a:pPr lvl="1"/>
            <a:r>
              <a:rPr lang="en-US" dirty="0">
                <a:latin typeface="+mj-lt"/>
              </a:rPr>
              <a:t>Formats for sending URLs and device identifiers</a:t>
            </a:r>
          </a:p>
          <a:p>
            <a:pPr lvl="1"/>
            <a:r>
              <a:rPr lang="en-US" dirty="0">
                <a:latin typeface="+mj-lt"/>
              </a:rPr>
              <a:t>Use existing BLE fields (Service Data and Manufacturer-Specific Data)</a:t>
            </a:r>
          </a:p>
        </p:txBody>
      </p:sp>
      <p:sp>
        <p:nvSpPr>
          <p:cNvPr id="4" name="Slide Number Placeholder 3">
            <a:extLst>
              <a:ext uri="{FF2B5EF4-FFF2-40B4-BE49-F238E27FC236}">
                <a16:creationId xmlns:a16="http://schemas.microsoft.com/office/drawing/2014/main" id="{5480D94C-039D-44D1-8B53-9A1576B88A1D}"/>
              </a:ext>
            </a:extLst>
          </p:cNvPr>
          <p:cNvSpPr>
            <a:spLocks noGrp="1"/>
          </p:cNvSpPr>
          <p:nvPr>
            <p:ph type="sldNum" sz="quarter" idx="12"/>
          </p:nvPr>
        </p:nvSpPr>
        <p:spPr/>
        <p:txBody>
          <a:bodyPr/>
          <a:lstStyle/>
          <a:p>
            <a:fld id="{0778C724-3839-4D76-A707-B4C23905D055}" type="slidenum">
              <a:rPr lang="en-US" smtClean="0"/>
              <a:t>101</a:t>
            </a:fld>
            <a:endParaRPr lang="en-US"/>
          </a:p>
        </p:txBody>
      </p:sp>
      <p:pic>
        <p:nvPicPr>
          <p:cNvPr id="5" name="Picture 4">
            <a:extLst>
              <a:ext uri="{FF2B5EF4-FFF2-40B4-BE49-F238E27FC236}">
                <a16:creationId xmlns:a16="http://schemas.microsoft.com/office/drawing/2014/main" id="{351433E5-714E-4479-BC67-F93A1CE5D79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90759" y="1276354"/>
            <a:ext cx="1554481" cy="1828800"/>
          </a:xfrm>
          <a:prstGeom prst="rect">
            <a:avLst/>
          </a:prstGeom>
        </p:spPr>
      </p:pic>
      <p:pic>
        <p:nvPicPr>
          <p:cNvPr id="6" name="Picture 5">
            <a:extLst>
              <a:ext uri="{FF2B5EF4-FFF2-40B4-BE49-F238E27FC236}">
                <a16:creationId xmlns:a16="http://schemas.microsoft.com/office/drawing/2014/main" id="{36F25584-30DB-4096-A5C7-8658257D99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74094" y="334983"/>
            <a:ext cx="1203960" cy="1704388"/>
          </a:xfrm>
          <a:prstGeom prst="rect">
            <a:avLst/>
          </a:prstGeom>
        </p:spPr>
      </p:pic>
    </p:spTree>
    <p:extLst>
      <p:ext uri="{BB962C8B-B14F-4D97-AF65-F5344CB8AC3E}">
        <p14:creationId xmlns:p14="http://schemas.microsoft.com/office/powerpoint/2010/main" val="396434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16F-6539-48D7-8654-4F0D3638EA4A}"/>
              </a:ext>
            </a:extLst>
          </p:cNvPr>
          <p:cNvSpPr>
            <a:spLocks noGrp="1"/>
          </p:cNvSpPr>
          <p:nvPr>
            <p:ph type="title"/>
          </p:nvPr>
        </p:nvSpPr>
        <p:spPr/>
        <p:txBody>
          <a:bodyPr/>
          <a:lstStyle/>
          <a:p>
            <a:r>
              <a:rPr lang="en-US" dirty="0"/>
              <a:t>Tracking</a:t>
            </a:r>
          </a:p>
        </p:txBody>
      </p:sp>
      <p:sp>
        <p:nvSpPr>
          <p:cNvPr id="3" name="Content Placeholder 2">
            <a:extLst>
              <a:ext uri="{FF2B5EF4-FFF2-40B4-BE49-F238E27FC236}">
                <a16:creationId xmlns:a16="http://schemas.microsoft.com/office/drawing/2014/main" id="{D4C1618A-0717-458B-AD9C-2E9AEB6E1172}"/>
              </a:ext>
            </a:extLst>
          </p:cNvPr>
          <p:cNvSpPr>
            <a:spLocks noGrp="1"/>
          </p:cNvSpPr>
          <p:nvPr>
            <p:ph idx="1"/>
          </p:nvPr>
        </p:nvSpPr>
        <p:spPr/>
        <p:txBody>
          <a:bodyPr/>
          <a:lstStyle/>
          <a:p>
            <a:r>
              <a:rPr lang="en-US" dirty="0">
                <a:latin typeface="+mj-lt"/>
              </a:rPr>
              <a:t>Find devices nearby</a:t>
            </a:r>
          </a:p>
          <a:p>
            <a:pPr lvl="1"/>
            <a:r>
              <a:rPr lang="en-US" dirty="0">
                <a:latin typeface="+mj-lt"/>
              </a:rPr>
              <a:t>Get a sense of distance to the device</a:t>
            </a:r>
          </a:p>
          <a:p>
            <a:pPr lvl="1"/>
            <a:endParaRPr lang="en-US" dirty="0">
              <a:latin typeface="+mj-lt"/>
            </a:endParaRPr>
          </a:p>
          <a:p>
            <a:r>
              <a:rPr lang="en-US" dirty="0">
                <a:latin typeface="+mj-lt"/>
              </a:rPr>
              <a:t>Find my X</a:t>
            </a:r>
          </a:p>
          <a:p>
            <a:pPr lvl="1"/>
            <a:r>
              <a:rPr lang="en-US" dirty="0">
                <a:latin typeface="+mj-lt"/>
              </a:rPr>
              <a:t>Tile: find my keys</a:t>
            </a:r>
          </a:p>
          <a:p>
            <a:pPr lvl="1"/>
            <a:r>
              <a:rPr lang="en-US" dirty="0">
                <a:latin typeface="+mj-lt"/>
              </a:rPr>
              <a:t>Apple: find my device</a:t>
            </a:r>
          </a:p>
          <a:p>
            <a:pPr lvl="1"/>
            <a:endParaRPr lang="en-US" dirty="0">
              <a:latin typeface="+mj-lt"/>
            </a:endParaRPr>
          </a:p>
          <a:p>
            <a:r>
              <a:rPr lang="en-US" dirty="0">
                <a:latin typeface="+mj-lt"/>
              </a:rPr>
              <a:t>Uses TX power level field</a:t>
            </a:r>
          </a:p>
          <a:p>
            <a:pPr lvl="1"/>
            <a:r>
              <a:rPr lang="en-US" dirty="0">
                <a:latin typeface="+mj-lt"/>
              </a:rPr>
              <a:t>Lists the transmitted power of the device</a:t>
            </a:r>
          </a:p>
          <a:p>
            <a:pPr lvl="1"/>
            <a:r>
              <a:rPr lang="en-US" dirty="0">
                <a:latin typeface="+mj-lt"/>
              </a:rPr>
              <a:t>Pathloss = TX power – RSSI  (all in dBm)</a:t>
            </a:r>
          </a:p>
        </p:txBody>
      </p:sp>
      <p:sp>
        <p:nvSpPr>
          <p:cNvPr id="4" name="Slide Number Placeholder 3">
            <a:extLst>
              <a:ext uri="{FF2B5EF4-FFF2-40B4-BE49-F238E27FC236}">
                <a16:creationId xmlns:a16="http://schemas.microsoft.com/office/drawing/2014/main" id="{5480D94C-039D-44D1-8B53-9A1576B88A1D}"/>
              </a:ext>
            </a:extLst>
          </p:cNvPr>
          <p:cNvSpPr>
            <a:spLocks noGrp="1"/>
          </p:cNvSpPr>
          <p:nvPr>
            <p:ph type="sldNum" sz="quarter" idx="12"/>
          </p:nvPr>
        </p:nvSpPr>
        <p:spPr/>
        <p:txBody>
          <a:bodyPr/>
          <a:lstStyle/>
          <a:p>
            <a:fld id="{0778C724-3839-4D76-A707-B4C23905D055}" type="slidenum">
              <a:rPr lang="en-US" smtClean="0"/>
              <a:t>102</a:t>
            </a:fld>
            <a:endParaRPr lang="en-US" dirty="0"/>
          </a:p>
        </p:txBody>
      </p:sp>
      <p:pic>
        <p:nvPicPr>
          <p:cNvPr id="5" name="Picture 4">
            <a:extLst>
              <a:ext uri="{FF2B5EF4-FFF2-40B4-BE49-F238E27FC236}">
                <a16:creationId xmlns:a16="http://schemas.microsoft.com/office/drawing/2014/main" id="{79461060-4CF5-402F-916A-53B5E45CC9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09484" y="-167833"/>
            <a:ext cx="2424116" cy="2424116"/>
          </a:xfrm>
          <a:prstGeom prst="rect">
            <a:avLst/>
          </a:prstGeom>
        </p:spPr>
      </p:pic>
    </p:spTree>
    <p:extLst>
      <p:ext uri="{BB962C8B-B14F-4D97-AF65-F5344CB8AC3E}">
        <p14:creationId xmlns:p14="http://schemas.microsoft.com/office/powerpoint/2010/main" val="4942373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A632-88E9-4F37-AF96-87874C06B6A0}"/>
              </a:ext>
            </a:extLst>
          </p:cNvPr>
          <p:cNvSpPr>
            <a:spLocks noGrp="1"/>
          </p:cNvSpPr>
          <p:nvPr>
            <p:ph type="title"/>
          </p:nvPr>
        </p:nvSpPr>
        <p:spPr/>
        <p:txBody>
          <a:bodyPr/>
          <a:lstStyle/>
          <a:p>
            <a:r>
              <a:rPr lang="en-US" dirty="0"/>
              <a:t>Overview of connections</a:t>
            </a:r>
          </a:p>
        </p:txBody>
      </p:sp>
      <p:sp>
        <p:nvSpPr>
          <p:cNvPr id="3" name="Content Placeholder 2">
            <a:extLst>
              <a:ext uri="{FF2B5EF4-FFF2-40B4-BE49-F238E27FC236}">
                <a16:creationId xmlns:a16="http://schemas.microsoft.com/office/drawing/2014/main" id="{7A48EDB4-EA4E-4ED3-9B6A-3DC24EB46C1B}"/>
              </a:ext>
            </a:extLst>
          </p:cNvPr>
          <p:cNvSpPr>
            <a:spLocks noGrp="1"/>
          </p:cNvSpPr>
          <p:nvPr>
            <p:ph idx="1"/>
          </p:nvPr>
        </p:nvSpPr>
        <p:spPr>
          <a:xfrm>
            <a:off x="838200" y="1738539"/>
            <a:ext cx="10515600" cy="4351338"/>
          </a:xfrm>
        </p:spPr>
        <p:txBody>
          <a:bodyPr>
            <a:normAutofit lnSpcReduction="10000"/>
          </a:bodyPr>
          <a:lstStyle/>
          <a:p>
            <a:r>
              <a:rPr lang="en-US" dirty="0">
                <a:latin typeface="+mj-lt"/>
              </a:rPr>
              <a:t>Connections are for bi-directional communication with higher throughput than advertisements</a:t>
            </a:r>
          </a:p>
          <a:p>
            <a:endParaRPr lang="en-US" dirty="0">
              <a:latin typeface="+mj-lt"/>
            </a:endParaRPr>
          </a:p>
          <a:p>
            <a:r>
              <a:rPr lang="en-US" dirty="0">
                <a:latin typeface="+mj-lt"/>
              </a:rPr>
              <a:t>Simple view</a:t>
            </a:r>
          </a:p>
          <a:p>
            <a:pPr lvl="1"/>
            <a:r>
              <a:rPr lang="en-US" dirty="0">
                <a:latin typeface="+mj-lt"/>
              </a:rPr>
              <a:t>A peripheral is either advertising or in a connection</a:t>
            </a:r>
          </a:p>
          <a:p>
            <a:pPr lvl="1"/>
            <a:r>
              <a:rPr lang="en-US" dirty="0">
                <a:latin typeface="+mj-lt"/>
              </a:rPr>
              <a:t>A central is scanning and in one or more connections</a:t>
            </a:r>
          </a:p>
          <a:p>
            <a:pPr lvl="1"/>
            <a:r>
              <a:rPr lang="en-US" dirty="0">
                <a:latin typeface="+mj-lt"/>
              </a:rPr>
              <a:t>(Remember: devices can have many roles simultaneously)</a:t>
            </a:r>
          </a:p>
          <a:p>
            <a:pPr lvl="1"/>
            <a:endParaRPr lang="en-US" dirty="0">
              <a:latin typeface="+mj-lt"/>
            </a:endParaRPr>
          </a:p>
          <a:p>
            <a:r>
              <a:rPr lang="en-US" dirty="0">
                <a:latin typeface="+mj-lt"/>
              </a:rPr>
              <a:t>While in a connection both devices act like servers</a:t>
            </a:r>
          </a:p>
          <a:p>
            <a:pPr lvl="1"/>
            <a:r>
              <a:rPr lang="en-US" dirty="0">
                <a:latin typeface="+mj-lt"/>
              </a:rPr>
              <a:t>Either device can read/write fields available on the other device</a:t>
            </a:r>
          </a:p>
        </p:txBody>
      </p:sp>
      <p:sp>
        <p:nvSpPr>
          <p:cNvPr id="4" name="Slide Number Placeholder 3">
            <a:extLst>
              <a:ext uri="{FF2B5EF4-FFF2-40B4-BE49-F238E27FC236}">
                <a16:creationId xmlns:a16="http://schemas.microsoft.com/office/drawing/2014/main" id="{2919BC42-8CBE-475B-A0F7-10A4BC95F333}"/>
              </a:ext>
            </a:extLst>
          </p:cNvPr>
          <p:cNvSpPr>
            <a:spLocks noGrp="1"/>
          </p:cNvSpPr>
          <p:nvPr>
            <p:ph type="sldNum" sz="quarter" idx="12"/>
          </p:nvPr>
        </p:nvSpPr>
        <p:spPr/>
        <p:txBody>
          <a:bodyPr/>
          <a:lstStyle/>
          <a:p>
            <a:fld id="{0778C724-3839-4D76-A707-B4C23905D055}" type="slidenum">
              <a:rPr lang="en-US" smtClean="0"/>
              <a:t>103</a:t>
            </a:fld>
            <a:endParaRPr lang="en-US"/>
          </a:p>
        </p:txBody>
      </p:sp>
    </p:spTree>
    <p:extLst>
      <p:ext uri="{BB962C8B-B14F-4D97-AF65-F5344CB8AC3E}">
        <p14:creationId xmlns:p14="http://schemas.microsoft.com/office/powerpoint/2010/main" val="35278614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A632-88E9-4F37-AF96-87874C06B6A0}"/>
              </a:ext>
            </a:extLst>
          </p:cNvPr>
          <p:cNvSpPr>
            <a:spLocks noGrp="1"/>
          </p:cNvSpPr>
          <p:nvPr>
            <p:ph type="title"/>
          </p:nvPr>
        </p:nvSpPr>
        <p:spPr>
          <a:xfrm>
            <a:off x="838199" y="365125"/>
            <a:ext cx="11116733" cy="1325563"/>
          </a:xfrm>
        </p:spPr>
        <p:txBody>
          <a:bodyPr/>
          <a:lstStyle/>
          <a:p>
            <a:r>
              <a:rPr lang="en-US" dirty="0"/>
              <a:t>Applications utilizing Bluetooth in connection made</a:t>
            </a:r>
          </a:p>
        </p:txBody>
      </p:sp>
      <p:sp>
        <p:nvSpPr>
          <p:cNvPr id="4" name="Slide Number Placeholder 3">
            <a:extLst>
              <a:ext uri="{FF2B5EF4-FFF2-40B4-BE49-F238E27FC236}">
                <a16:creationId xmlns:a16="http://schemas.microsoft.com/office/drawing/2014/main" id="{2919BC42-8CBE-475B-A0F7-10A4BC95F333}"/>
              </a:ext>
            </a:extLst>
          </p:cNvPr>
          <p:cNvSpPr>
            <a:spLocks noGrp="1"/>
          </p:cNvSpPr>
          <p:nvPr>
            <p:ph type="sldNum" sz="quarter" idx="12"/>
          </p:nvPr>
        </p:nvSpPr>
        <p:spPr/>
        <p:txBody>
          <a:bodyPr/>
          <a:lstStyle/>
          <a:p>
            <a:fld id="{0778C724-3839-4D76-A707-B4C23905D055}" type="slidenum">
              <a:rPr lang="en-US" smtClean="0"/>
              <a:t>104</a:t>
            </a:fld>
            <a:endParaRPr lang="en-US"/>
          </a:p>
        </p:txBody>
      </p:sp>
      <p:pic>
        <p:nvPicPr>
          <p:cNvPr id="7" name="Picture 6" descr="A picture containing logo&#10;&#10;Description automatically generated">
            <a:extLst>
              <a:ext uri="{FF2B5EF4-FFF2-40B4-BE49-F238E27FC236}">
                <a16:creationId xmlns:a16="http://schemas.microsoft.com/office/drawing/2014/main" id="{7DCC1516-0B11-41C7-ECF8-33419948217C}"/>
              </a:ext>
            </a:extLst>
          </p:cNvPr>
          <p:cNvPicPr>
            <a:picLocks noChangeAspect="1"/>
          </p:cNvPicPr>
          <p:nvPr/>
        </p:nvPicPr>
        <p:blipFill>
          <a:blip r:embed="rId2"/>
          <a:stretch>
            <a:fillRect/>
          </a:stretch>
        </p:blipFill>
        <p:spPr>
          <a:xfrm>
            <a:off x="1169503" y="2175199"/>
            <a:ext cx="5300865" cy="2981736"/>
          </a:xfrm>
          <a:prstGeom prst="rect">
            <a:avLst/>
          </a:prstGeom>
        </p:spPr>
      </p:pic>
      <p:pic>
        <p:nvPicPr>
          <p:cNvPr id="8" name="Picture 7">
            <a:extLst>
              <a:ext uri="{FF2B5EF4-FFF2-40B4-BE49-F238E27FC236}">
                <a16:creationId xmlns:a16="http://schemas.microsoft.com/office/drawing/2014/main" id="{CAE07FAD-F452-E526-4287-F51C71C32773}"/>
              </a:ext>
            </a:extLst>
          </p:cNvPr>
          <p:cNvPicPr>
            <a:picLocks noChangeAspect="1"/>
          </p:cNvPicPr>
          <p:nvPr/>
        </p:nvPicPr>
        <p:blipFill>
          <a:blip r:embed="rId3"/>
          <a:stretch>
            <a:fillRect/>
          </a:stretch>
        </p:blipFill>
        <p:spPr>
          <a:xfrm>
            <a:off x="7600732" y="2175199"/>
            <a:ext cx="2981736" cy="2981736"/>
          </a:xfrm>
          <a:prstGeom prst="rect">
            <a:avLst/>
          </a:prstGeom>
        </p:spPr>
      </p:pic>
    </p:spTree>
    <p:extLst>
      <p:ext uri="{BB962C8B-B14F-4D97-AF65-F5344CB8AC3E}">
        <p14:creationId xmlns:p14="http://schemas.microsoft.com/office/powerpoint/2010/main" val="10681354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D57702-40CC-4BC4-9D92-8DC960A27A63}"/>
              </a:ext>
            </a:extLst>
          </p:cNvPr>
          <p:cNvSpPr>
            <a:spLocks noGrp="1"/>
          </p:cNvSpPr>
          <p:nvPr>
            <p:ph type="title"/>
          </p:nvPr>
        </p:nvSpPr>
        <p:spPr>
          <a:xfrm>
            <a:off x="838200" y="0"/>
            <a:ext cx="10515600" cy="1325563"/>
          </a:xfrm>
        </p:spPr>
        <p:txBody>
          <a:bodyPr/>
          <a:lstStyle/>
          <a:p>
            <a:r>
              <a:rPr lang="en-US" dirty="0"/>
              <a:t>Connection timeline (in picture form)</a:t>
            </a:r>
          </a:p>
        </p:txBody>
      </p:sp>
      <p:sp>
        <p:nvSpPr>
          <p:cNvPr id="4" name="Slide Number Placeholder 3">
            <a:extLst>
              <a:ext uri="{FF2B5EF4-FFF2-40B4-BE49-F238E27FC236}">
                <a16:creationId xmlns:a16="http://schemas.microsoft.com/office/drawing/2014/main" id="{BAA8A3E2-BDF9-4FA6-95C5-5B98B711FEC6}"/>
              </a:ext>
            </a:extLst>
          </p:cNvPr>
          <p:cNvSpPr>
            <a:spLocks noGrp="1"/>
          </p:cNvSpPr>
          <p:nvPr>
            <p:ph type="sldNum" sz="quarter" idx="12"/>
          </p:nvPr>
        </p:nvSpPr>
        <p:spPr/>
        <p:txBody>
          <a:bodyPr/>
          <a:lstStyle/>
          <a:p>
            <a:fld id="{0778C724-3839-4D76-A707-B4C23905D055}" type="slidenum">
              <a:rPr lang="en-US" smtClean="0"/>
              <a:t>105</a:t>
            </a:fld>
            <a:endParaRPr lang="en-US"/>
          </a:p>
        </p:txBody>
      </p:sp>
      <p:pic>
        <p:nvPicPr>
          <p:cNvPr id="1026" name="Picture 2">
            <a:extLst>
              <a:ext uri="{FF2B5EF4-FFF2-40B4-BE49-F238E27FC236}">
                <a16:creationId xmlns:a16="http://schemas.microsoft.com/office/drawing/2014/main" id="{149CADB1-16D1-4C9B-85E6-B4038A63D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846" y="958205"/>
            <a:ext cx="9890351" cy="58997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63873B0E-7171-4199-9A28-55CC6ABD1C26}"/>
              </a:ext>
            </a:extLst>
          </p:cNvPr>
          <p:cNvSpPr/>
          <p:nvPr/>
        </p:nvSpPr>
        <p:spPr>
          <a:xfrm>
            <a:off x="3162300" y="5168900"/>
            <a:ext cx="1295400" cy="355600"/>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Central</a:t>
            </a:r>
            <a:endParaRPr lang="en-US" sz="1600" b="1" dirty="0">
              <a:solidFill>
                <a:schemeClr val="tx1"/>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98A3AE31-F56D-4157-B5AF-7F184CA85607}"/>
              </a:ext>
            </a:extLst>
          </p:cNvPr>
          <p:cNvSpPr/>
          <p:nvPr/>
        </p:nvSpPr>
        <p:spPr>
          <a:xfrm>
            <a:off x="7315200" y="5168900"/>
            <a:ext cx="1295400" cy="355600"/>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Peripheral</a:t>
            </a:r>
            <a:endParaRPr lang="en-US"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69927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200" y="215835"/>
            <a:ext cx="10515600" cy="1325563"/>
          </a:xfrm>
        </p:spPr>
        <p:txBody>
          <a:bodyPr/>
          <a:lstStyle/>
          <a:p>
            <a:r>
              <a:rPr lang="en-US" dirty="0"/>
              <a:t>Connection timeline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460500"/>
            <a:ext cx="10515600" cy="4895850"/>
          </a:xfrm>
        </p:spPr>
        <p:txBody>
          <a:bodyPr>
            <a:normAutofit fontScale="77500" lnSpcReduction="20000"/>
          </a:bodyPr>
          <a:lstStyle/>
          <a:p>
            <a:r>
              <a:rPr lang="en-US" sz="4000" dirty="0">
                <a:latin typeface="+mj-lt"/>
              </a:rPr>
              <a:t>Initiating a connection</a:t>
            </a:r>
          </a:p>
          <a:p>
            <a:pPr lvl="1"/>
            <a:r>
              <a:rPr lang="en-US" sz="2800" dirty="0">
                <a:latin typeface="+mj-lt"/>
              </a:rPr>
              <a:t>Peripheral is sending broadcast advertisements</a:t>
            </a:r>
          </a:p>
          <a:p>
            <a:pPr lvl="1"/>
            <a:r>
              <a:rPr lang="en-US" sz="2800" dirty="0">
                <a:latin typeface="+mj-lt"/>
              </a:rPr>
              <a:t>Central is scanning and receives an advertisement</a:t>
            </a:r>
          </a:p>
          <a:p>
            <a:pPr lvl="1"/>
            <a:r>
              <a:rPr lang="en-US" sz="2800" dirty="0">
                <a:latin typeface="+mj-lt"/>
              </a:rPr>
              <a:t>Central sends connection request</a:t>
            </a:r>
          </a:p>
          <a:p>
            <a:pPr marL="457200" lvl="1" indent="0">
              <a:buNone/>
            </a:pPr>
            <a:endParaRPr lang="en-US" dirty="0">
              <a:latin typeface="+mj-lt"/>
            </a:endParaRPr>
          </a:p>
          <a:p>
            <a:r>
              <a:rPr lang="en-US" sz="3300" dirty="0">
                <a:latin typeface="+mj-lt"/>
              </a:rPr>
              <a:t>During a connection</a:t>
            </a:r>
          </a:p>
          <a:p>
            <a:pPr lvl="1"/>
            <a:r>
              <a:rPr lang="en-US" sz="3100" dirty="0">
                <a:latin typeface="+mj-lt"/>
              </a:rPr>
              <a:t>Central sends a packet each “connection interval”</a:t>
            </a:r>
          </a:p>
          <a:p>
            <a:pPr lvl="1"/>
            <a:r>
              <a:rPr lang="en-US" sz="3100" dirty="0">
                <a:latin typeface="+mj-lt"/>
              </a:rPr>
              <a:t>Peripheral immediately responds with a packet</a:t>
            </a:r>
          </a:p>
          <a:p>
            <a:pPr lvl="1"/>
            <a:r>
              <a:rPr lang="en-US" sz="3100" dirty="0">
                <a:latin typeface="+mj-lt"/>
              </a:rPr>
              <a:t>Multiple packets may be exchanged this way until done</a:t>
            </a:r>
          </a:p>
          <a:p>
            <a:pPr lvl="1"/>
            <a:r>
              <a:rPr lang="en-US" sz="3100" dirty="0">
                <a:latin typeface="+mj-lt"/>
              </a:rPr>
              <a:t>Repeat at next connection interval</a:t>
            </a:r>
          </a:p>
          <a:p>
            <a:pPr lvl="1"/>
            <a:endParaRPr lang="en-US" dirty="0">
              <a:latin typeface="+mj-lt"/>
            </a:endParaRPr>
          </a:p>
          <a:p>
            <a:r>
              <a:rPr lang="en-US" sz="4000" dirty="0">
                <a:latin typeface="+mj-lt"/>
              </a:rPr>
              <a:t>Ending a connection</a:t>
            </a:r>
          </a:p>
          <a:p>
            <a:pPr lvl="1"/>
            <a:r>
              <a:rPr lang="en-US" sz="3400" dirty="0">
                <a:latin typeface="+mj-lt"/>
              </a:rPr>
              <a:t>Either device sends termination packet</a:t>
            </a:r>
          </a:p>
          <a:p>
            <a:pPr lvl="1"/>
            <a:r>
              <a:rPr lang="en-US" sz="3400" dirty="0">
                <a:latin typeface="+mj-lt"/>
              </a:rPr>
              <a:t>Timeout occurs on either device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106</a:t>
            </a:fld>
            <a:endParaRPr lang="en-US"/>
          </a:p>
        </p:txBody>
      </p:sp>
    </p:spTree>
    <p:extLst>
      <p:ext uri="{BB962C8B-B14F-4D97-AF65-F5344CB8AC3E}">
        <p14:creationId xmlns:p14="http://schemas.microsoft.com/office/powerpoint/2010/main" val="11835136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225C-02A5-43C7-98D6-4B1FCF7A6F8B}"/>
              </a:ext>
            </a:extLst>
          </p:cNvPr>
          <p:cNvSpPr>
            <a:spLocks noGrp="1"/>
          </p:cNvSpPr>
          <p:nvPr>
            <p:ph type="title"/>
          </p:nvPr>
        </p:nvSpPr>
        <p:spPr/>
        <p:txBody>
          <a:bodyPr/>
          <a:lstStyle/>
          <a:p>
            <a:r>
              <a:rPr lang="en-US" dirty="0"/>
              <a:t>Questions about Bluetooth “network”</a:t>
            </a:r>
          </a:p>
        </p:txBody>
      </p:sp>
      <p:sp>
        <p:nvSpPr>
          <p:cNvPr id="3" name="Content Placeholder 2">
            <a:extLst>
              <a:ext uri="{FF2B5EF4-FFF2-40B4-BE49-F238E27FC236}">
                <a16:creationId xmlns:a16="http://schemas.microsoft.com/office/drawing/2014/main" id="{45914AD6-CBF9-4259-BC02-1F1D82E069EC}"/>
              </a:ext>
            </a:extLst>
          </p:cNvPr>
          <p:cNvSpPr>
            <a:spLocks noGrp="1"/>
          </p:cNvSpPr>
          <p:nvPr>
            <p:ph idx="1"/>
          </p:nvPr>
        </p:nvSpPr>
        <p:spPr/>
        <p:txBody>
          <a:bodyPr/>
          <a:lstStyle/>
          <a:p>
            <a:r>
              <a:rPr lang="en-US" dirty="0">
                <a:latin typeface="+mj-lt"/>
              </a:rPr>
              <a:t>How does TDMA MAC for connections work?</a:t>
            </a:r>
          </a:p>
          <a:p>
            <a:pPr lvl="1"/>
            <a:r>
              <a:rPr lang="en-US" dirty="0">
                <a:latin typeface="+mj-lt"/>
              </a:rPr>
              <a:t>Implies a schedule</a:t>
            </a:r>
          </a:p>
          <a:p>
            <a:pPr lvl="1"/>
            <a:r>
              <a:rPr lang="en-US" dirty="0">
                <a:latin typeface="+mj-lt"/>
              </a:rPr>
              <a:t>Implies synchronization</a:t>
            </a:r>
          </a:p>
          <a:p>
            <a:pPr lvl="1"/>
            <a:endParaRPr lang="en-US" dirty="0">
              <a:latin typeface="+mj-lt"/>
            </a:endParaRPr>
          </a:p>
          <a:p>
            <a:r>
              <a:rPr lang="en-US" dirty="0">
                <a:latin typeface="+mj-lt"/>
              </a:rPr>
              <a:t>How many devices can be in a network?</a:t>
            </a:r>
          </a:p>
          <a:p>
            <a:endParaRPr lang="en-US" dirty="0">
              <a:latin typeface="+mj-lt"/>
            </a:endParaRPr>
          </a:p>
          <a:p>
            <a:r>
              <a:rPr lang="en-US" dirty="0">
                <a:latin typeface="+mj-lt"/>
              </a:rPr>
              <a:t>How much throughput can a device have?</a:t>
            </a:r>
          </a:p>
        </p:txBody>
      </p:sp>
      <p:sp>
        <p:nvSpPr>
          <p:cNvPr id="4" name="Slide Number Placeholder 3">
            <a:extLst>
              <a:ext uri="{FF2B5EF4-FFF2-40B4-BE49-F238E27FC236}">
                <a16:creationId xmlns:a16="http://schemas.microsoft.com/office/drawing/2014/main" id="{C2C35230-29BE-4833-AD9B-FEB031E4A4EA}"/>
              </a:ext>
            </a:extLst>
          </p:cNvPr>
          <p:cNvSpPr>
            <a:spLocks noGrp="1"/>
          </p:cNvSpPr>
          <p:nvPr>
            <p:ph type="sldNum" sz="quarter" idx="12"/>
          </p:nvPr>
        </p:nvSpPr>
        <p:spPr/>
        <p:txBody>
          <a:bodyPr/>
          <a:lstStyle/>
          <a:p>
            <a:fld id="{0778C724-3839-4D76-A707-B4C23905D055}" type="slidenum">
              <a:rPr lang="en-US" smtClean="0"/>
              <a:t>107</a:t>
            </a:fld>
            <a:endParaRPr lang="en-US"/>
          </a:p>
        </p:txBody>
      </p:sp>
    </p:spTree>
    <p:extLst>
      <p:ext uri="{BB962C8B-B14F-4D97-AF65-F5344CB8AC3E}">
        <p14:creationId xmlns:p14="http://schemas.microsoft.com/office/powerpoint/2010/main" val="6912822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How is the TDMA schedule created/managed?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6193" y="1533751"/>
            <a:ext cx="10515600" cy="4351338"/>
          </a:xfrm>
        </p:spPr>
        <p:txBody>
          <a:bodyPr/>
          <a:lstStyle/>
          <a:p>
            <a:r>
              <a:rPr lang="en-US" dirty="0">
                <a:latin typeface="+mj-lt"/>
              </a:rPr>
              <a:t>Only the central needs to know the schedule</a:t>
            </a:r>
          </a:p>
          <a:p>
            <a:pPr lvl="1"/>
            <a:r>
              <a:rPr lang="en-US" dirty="0">
                <a:latin typeface="+mj-lt"/>
              </a:rPr>
              <a:t>It controls interactions with the peripheral(s) it is connected to</a:t>
            </a:r>
          </a:p>
          <a:p>
            <a:r>
              <a:rPr lang="en-US" dirty="0">
                <a:latin typeface="+mj-lt"/>
              </a:rPr>
              <a:t>Anchor point, connection interval determines schedule for devices</a:t>
            </a: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108</a:t>
            </a:fld>
            <a:endParaRPr lang="en-US"/>
          </a:p>
        </p:txBody>
      </p:sp>
      <p:pic>
        <p:nvPicPr>
          <p:cNvPr id="5" name="Picture 4">
            <a:extLst>
              <a:ext uri="{FF2B5EF4-FFF2-40B4-BE49-F238E27FC236}">
                <a16:creationId xmlns:a16="http://schemas.microsoft.com/office/drawing/2014/main" id="{86EBAFCD-A50E-4720-95F5-4DB1105F6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135" y="3429000"/>
            <a:ext cx="10081717" cy="2971800"/>
          </a:xfrm>
          <a:prstGeom prst="rect">
            <a:avLst/>
          </a:prstGeom>
        </p:spPr>
      </p:pic>
      <p:sp>
        <p:nvSpPr>
          <p:cNvPr id="6" name="Rectangle 5">
            <a:extLst>
              <a:ext uri="{FF2B5EF4-FFF2-40B4-BE49-F238E27FC236}">
                <a16:creationId xmlns:a16="http://schemas.microsoft.com/office/drawing/2014/main" id="{6D92A1C7-7FC6-499E-B0C8-8240B44D9F79}"/>
              </a:ext>
            </a:extLst>
          </p:cNvPr>
          <p:cNvSpPr/>
          <p:nvPr/>
        </p:nvSpPr>
        <p:spPr>
          <a:xfrm>
            <a:off x="7340599" y="4521200"/>
            <a:ext cx="774701" cy="469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Central to Peripheral</a:t>
            </a:r>
          </a:p>
        </p:txBody>
      </p:sp>
      <p:sp>
        <p:nvSpPr>
          <p:cNvPr id="7" name="Rectangle 6">
            <a:extLst>
              <a:ext uri="{FF2B5EF4-FFF2-40B4-BE49-F238E27FC236}">
                <a16:creationId xmlns:a16="http://schemas.microsoft.com/office/drawing/2014/main" id="{A072409F-23DA-42EC-9ADC-6E268D3F8674}"/>
              </a:ext>
            </a:extLst>
          </p:cNvPr>
          <p:cNvSpPr/>
          <p:nvPr/>
        </p:nvSpPr>
        <p:spPr>
          <a:xfrm>
            <a:off x="10195572" y="4508500"/>
            <a:ext cx="774701" cy="469900"/>
          </a:xfrm>
          <a:prstGeom prst="rect">
            <a:avLst/>
          </a:prstGeom>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Central to Peripheral</a:t>
            </a:r>
          </a:p>
        </p:txBody>
      </p:sp>
      <p:sp>
        <p:nvSpPr>
          <p:cNvPr id="8" name="Rectangle 7">
            <a:extLst>
              <a:ext uri="{FF2B5EF4-FFF2-40B4-BE49-F238E27FC236}">
                <a16:creationId xmlns:a16="http://schemas.microsoft.com/office/drawing/2014/main" id="{897394E7-5D00-45EE-B972-41D57D291726}"/>
              </a:ext>
            </a:extLst>
          </p:cNvPr>
          <p:cNvSpPr/>
          <p:nvPr/>
        </p:nvSpPr>
        <p:spPr>
          <a:xfrm>
            <a:off x="8277872" y="4508500"/>
            <a:ext cx="774701" cy="4699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Peripheral to Central</a:t>
            </a:r>
          </a:p>
        </p:txBody>
      </p:sp>
    </p:spTree>
    <p:extLst>
      <p:ext uri="{BB962C8B-B14F-4D97-AF65-F5344CB8AC3E}">
        <p14:creationId xmlns:p14="http://schemas.microsoft.com/office/powerpoint/2010/main" val="8104875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4E66-172C-461F-AE30-9A6143856158}"/>
              </a:ext>
            </a:extLst>
          </p:cNvPr>
          <p:cNvSpPr>
            <a:spLocks noGrp="1"/>
          </p:cNvSpPr>
          <p:nvPr>
            <p:ph type="title"/>
          </p:nvPr>
        </p:nvSpPr>
        <p:spPr/>
        <p:txBody>
          <a:bodyPr/>
          <a:lstStyle/>
          <a:p>
            <a:r>
              <a:rPr lang="en-US" dirty="0"/>
              <a:t>How is synchronization managed?</a:t>
            </a:r>
          </a:p>
        </p:txBody>
      </p:sp>
      <p:sp>
        <p:nvSpPr>
          <p:cNvPr id="3" name="Content Placeholder 2">
            <a:extLst>
              <a:ext uri="{FF2B5EF4-FFF2-40B4-BE49-F238E27FC236}">
                <a16:creationId xmlns:a16="http://schemas.microsoft.com/office/drawing/2014/main" id="{54875A5D-2D6C-4B83-AC6D-986A8C44451C}"/>
              </a:ext>
            </a:extLst>
          </p:cNvPr>
          <p:cNvSpPr>
            <a:spLocks noGrp="1"/>
          </p:cNvSpPr>
          <p:nvPr>
            <p:ph idx="1"/>
          </p:nvPr>
        </p:nvSpPr>
        <p:spPr>
          <a:xfrm>
            <a:off x="838200" y="1690688"/>
            <a:ext cx="10515600" cy="4351338"/>
          </a:xfrm>
        </p:spPr>
        <p:txBody>
          <a:bodyPr/>
          <a:lstStyle/>
          <a:p>
            <a:r>
              <a:rPr lang="en-US" dirty="0">
                <a:latin typeface="+mj-lt"/>
              </a:rPr>
              <a:t>Central sends first packet at each connection interval</a:t>
            </a:r>
          </a:p>
          <a:p>
            <a:pPr lvl="1"/>
            <a:r>
              <a:rPr lang="en-US" dirty="0">
                <a:latin typeface="+mj-lt"/>
              </a:rPr>
              <a:t>So peripheral must be synchronized to central</a:t>
            </a:r>
          </a:p>
          <a:p>
            <a:pPr lvl="1"/>
            <a:r>
              <a:rPr lang="en-US" dirty="0">
                <a:latin typeface="+mj-lt"/>
              </a:rPr>
              <a:t>Resynchronization can occur on each received packet</a:t>
            </a:r>
          </a:p>
          <a:p>
            <a:pPr lvl="1"/>
            <a:endParaRPr lang="en-US" dirty="0">
              <a:latin typeface="+mj-lt"/>
            </a:endParaRPr>
          </a:p>
          <a:p>
            <a:r>
              <a:rPr lang="en-US" dirty="0">
                <a:latin typeface="+mj-lt"/>
              </a:rPr>
              <a:t>Specification describes how a peripheral must widen its listening window based on “Source Clock Accuracy”</a:t>
            </a:r>
          </a:p>
          <a:p>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D23678F2-A8FE-4A09-99CC-8842FFB23694}"/>
              </a:ext>
            </a:extLst>
          </p:cNvPr>
          <p:cNvSpPr>
            <a:spLocks noGrp="1"/>
          </p:cNvSpPr>
          <p:nvPr>
            <p:ph type="sldNum" sz="quarter" idx="12"/>
          </p:nvPr>
        </p:nvSpPr>
        <p:spPr/>
        <p:txBody>
          <a:bodyPr/>
          <a:lstStyle/>
          <a:p>
            <a:fld id="{0778C724-3839-4D76-A707-B4C23905D055}" type="slidenum">
              <a:rPr lang="en-US" smtClean="0"/>
              <a:t>109</a:t>
            </a:fld>
            <a:endParaRPr lang="en-US"/>
          </a:p>
        </p:txBody>
      </p:sp>
    </p:spTree>
    <p:extLst>
      <p:ext uri="{BB962C8B-B14F-4D97-AF65-F5344CB8AC3E}">
        <p14:creationId xmlns:p14="http://schemas.microsoft.com/office/powerpoint/2010/main" val="4045629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92C609-36F4-4627-99C9-A87AEC92608B}"/>
              </a:ext>
            </a:extLst>
          </p:cNvPr>
          <p:cNvPicPr>
            <a:picLocks noChangeAspect="1"/>
          </p:cNvPicPr>
          <p:nvPr/>
        </p:nvPicPr>
        <p:blipFill>
          <a:blip r:embed="rId2"/>
          <a:stretch>
            <a:fillRect/>
          </a:stretch>
        </p:blipFill>
        <p:spPr>
          <a:xfrm>
            <a:off x="2212699" y="656844"/>
            <a:ext cx="7601861" cy="5383982"/>
          </a:xfrm>
          <a:prstGeom prst="rect">
            <a:avLst/>
          </a:prstGeom>
        </p:spPr>
      </p:pic>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838200" y="-74491"/>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11</a:t>
            </a:fld>
            <a:endParaRPr lang="en-US"/>
          </a:p>
        </p:txBody>
      </p:sp>
    </p:spTree>
    <p:extLst>
      <p:ext uri="{BB962C8B-B14F-4D97-AF65-F5344CB8AC3E}">
        <p14:creationId xmlns:p14="http://schemas.microsoft.com/office/powerpoint/2010/main" val="24392518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4E66-172C-461F-AE30-9A6143856158}"/>
              </a:ext>
            </a:extLst>
          </p:cNvPr>
          <p:cNvSpPr>
            <a:spLocks noGrp="1"/>
          </p:cNvSpPr>
          <p:nvPr>
            <p:ph type="title"/>
          </p:nvPr>
        </p:nvSpPr>
        <p:spPr/>
        <p:txBody>
          <a:bodyPr/>
          <a:lstStyle/>
          <a:p>
            <a:r>
              <a:rPr lang="en-US" dirty="0"/>
              <a:t>How many devices can be connected?</a:t>
            </a:r>
          </a:p>
        </p:txBody>
      </p:sp>
      <p:sp>
        <p:nvSpPr>
          <p:cNvPr id="3" name="Content Placeholder 2">
            <a:extLst>
              <a:ext uri="{FF2B5EF4-FFF2-40B4-BE49-F238E27FC236}">
                <a16:creationId xmlns:a16="http://schemas.microsoft.com/office/drawing/2014/main" id="{54875A5D-2D6C-4B83-AC6D-986A8C44451C}"/>
              </a:ext>
            </a:extLst>
          </p:cNvPr>
          <p:cNvSpPr>
            <a:spLocks noGrp="1"/>
          </p:cNvSpPr>
          <p:nvPr>
            <p:ph idx="1"/>
          </p:nvPr>
        </p:nvSpPr>
        <p:spPr/>
        <p:txBody>
          <a:bodyPr>
            <a:normAutofit fontScale="92500" lnSpcReduction="10000"/>
          </a:bodyPr>
          <a:lstStyle/>
          <a:p>
            <a:r>
              <a:rPr lang="en-US" dirty="0">
                <a:latin typeface="+mj-lt"/>
              </a:rPr>
              <a:t>We can schedule with granularity of </a:t>
            </a:r>
            <a:r>
              <a:rPr lang="en-US" i="1" dirty="0">
                <a:latin typeface="+mj-lt"/>
              </a:rPr>
              <a:t>at least</a:t>
            </a:r>
            <a:r>
              <a:rPr lang="en-US" dirty="0">
                <a:latin typeface="+mj-lt"/>
              </a:rPr>
              <a:t> 1.25 </a:t>
            </a:r>
            <a:r>
              <a:rPr lang="en-US" dirty="0" err="1">
                <a:latin typeface="+mj-lt"/>
              </a:rPr>
              <a:t>ms</a:t>
            </a:r>
            <a:r>
              <a:rPr lang="en-US" dirty="0">
                <a:latin typeface="+mj-lt"/>
              </a:rPr>
              <a:t> (offset steps)</a:t>
            </a:r>
          </a:p>
          <a:p>
            <a:pPr lvl="1"/>
            <a:r>
              <a:rPr lang="en-US" dirty="0">
                <a:latin typeface="+mj-lt"/>
              </a:rPr>
              <a:t>That’s at least 800 devices per second</a:t>
            </a:r>
          </a:p>
          <a:p>
            <a:pPr lvl="1"/>
            <a:endParaRPr lang="en-US" dirty="0">
              <a:latin typeface="+mj-lt"/>
            </a:endParaRPr>
          </a:p>
          <a:p>
            <a:r>
              <a:rPr lang="en-US" dirty="0">
                <a:latin typeface="+mj-lt"/>
              </a:rPr>
              <a:t>Intervals go up to 4 seconds, so multiply by four</a:t>
            </a:r>
          </a:p>
          <a:p>
            <a:pPr lvl="1"/>
            <a:r>
              <a:rPr lang="en-US" dirty="0">
                <a:latin typeface="+mj-lt"/>
              </a:rPr>
              <a:t>That’s 3200 devices per max interval</a:t>
            </a:r>
          </a:p>
          <a:p>
            <a:pPr lvl="1"/>
            <a:endParaRPr lang="en-US" dirty="0">
              <a:latin typeface="+mj-lt"/>
            </a:endParaRPr>
          </a:p>
          <a:p>
            <a:r>
              <a:rPr lang="en-US" dirty="0">
                <a:latin typeface="+mj-lt"/>
              </a:rPr>
              <a:t>Plus central can skip intervals on occasion without dropping the connection</a:t>
            </a:r>
          </a:p>
          <a:p>
            <a:pPr lvl="1"/>
            <a:r>
              <a:rPr lang="en-US" dirty="0">
                <a:latin typeface="+mj-lt"/>
              </a:rPr>
              <a:t>And really the offset defines a window. More granularity is available</a:t>
            </a:r>
          </a:p>
          <a:p>
            <a:pPr lvl="1"/>
            <a:endParaRPr lang="en-US" dirty="0">
              <a:latin typeface="+mj-lt"/>
            </a:endParaRPr>
          </a:p>
          <a:p>
            <a:r>
              <a:rPr lang="en-US" dirty="0">
                <a:latin typeface="+mj-lt"/>
              </a:rPr>
              <a:t>Answer: thousands of devices</a:t>
            </a:r>
          </a:p>
          <a:p>
            <a:pPr lvl="1"/>
            <a:r>
              <a:rPr lang="en-US" dirty="0">
                <a:latin typeface="+mj-lt"/>
              </a:rPr>
              <a:t>Although each is sending minimum-sized packets each interval</a:t>
            </a:r>
          </a:p>
        </p:txBody>
      </p:sp>
      <p:sp>
        <p:nvSpPr>
          <p:cNvPr id="4" name="Slide Number Placeholder 3">
            <a:extLst>
              <a:ext uri="{FF2B5EF4-FFF2-40B4-BE49-F238E27FC236}">
                <a16:creationId xmlns:a16="http://schemas.microsoft.com/office/drawing/2014/main" id="{D23678F2-A8FE-4A09-99CC-8842FFB23694}"/>
              </a:ext>
            </a:extLst>
          </p:cNvPr>
          <p:cNvSpPr>
            <a:spLocks noGrp="1"/>
          </p:cNvSpPr>
          <p:nvPr>
            <p:ph type="sldNum" sz="quarter" idx="12"/>
          </p:nvPr>
        </p:nvSpPr>
        <p:spPr/>
        <p:txBody>
          <a:bodyPr/>
          <a:lstStyle/>
          <a:p>
            <a:fld id="{0778C724-3839-4D76-A707-B4C23905D055}" type="slidenum">
              <a:rPr lang="en-US" smtClean="0"/>
              <a:t>110</a:t>
            </a:fld>
            <a:endParaRPr lang="en-US"/>
          </a:p>
        </p:txBody>
      </p:sp>
    </p:spTree>
    <p:extLst>
      <p:ext uri="{BB962C8B-B14F-4D97-AF65-F5344CB8AC3E}">
        <p14:creationId xmlns:p14="http://schemas.microsoft.com/office/powerpoint/2010/main" val="32921727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6AE5-4C40-4D46-99AA-45123B8591A5}"/>
              </a:ext>
            </a:extLst>
          </p:cNvPr>
          <p:cNvSpPr>
            <a:spLocks noGrp="1"/>
          </p:cNvSpPr>
          <p:nvPr>
            <p:ph type="title"/>
          </p:nvPr>
        </p:nvSpPr>
        <p:spPr/>
        <p:txBody>
          <a:bodyPr/>
          <a:lstStyle/>
          <a:p>
            <a:r>
              <a:rPr lang="en-US" dirty="0"/>
              <a:t>How many devices can be connected in the real world?</a:t>
            </a:r>
          </a:p>
        </p:txBody>
      </p:sp>
      <p:sp>
        <p:nvSpPr>
          <p:cNvPr id="3" name="Content Placeholder 2">
            <a:extLst>
              <a:ext uri="{FF2B5EF4-FFF2-40B4-BE49-F238E27FC236}">
                <a16:creationId xmlns:a16="http://schemas.microsoft.com/office/drawing/2014/main" id="{3A04820F-61B2-4E0F-A893-980624C15514}"/>
              </a:ext>
            </a:extLst>
          </p:cNvPr>
          <p:cNvSpPr>
            <a:spLocks noGrp="1"/>
          </p:cNvSpPr>
          <p:nvPr>
            <p:ph idx="1"/>
          </p:nvPr>
        </p:nvSpPr>
        <p:spPr/>
        <p:txBody>
          <a:bodyPr/>
          <a:lstStyle/>
          <a:p>
            <a:r>
              <a:rPr lang="en-US" dirty="0">
                <a:latin typeface="+mj-lt"/>
              </a:rPr>
              <a:t>The limit is much </a:t>
            </a:r>
            <a:r>
              <a:rPr lang="en-US" dirty="0" err="1">
                <a:latin typeface="+mj-lt"/>
              </a:rPr>
              <a:t>much</a:t>
            </a:r>
            <a:r>
              <a:rPr lang="en-US" dirty="0">
                <a:latin typeface="+mj-lt"/>
              </a:rPr>
              <a:t> lower on real devices</a:t>
            </a:r>
          </a:p>
          <a:p>
            <a:pPr lvl="1"/>
            <a:r>
              <a:rPr lang="en-US" dirty="0">
                <a:latin typeface="+mj-lt"/>
              </a:rPr>
              <a:t>Example: Android sets a limit at around 4-15</a:t>
            </a:r>
          </a:p>
          <a:p>
            <a:pPr lvl="1"/>
            <a:r>
              <a:rPr lang="en-US" dirty="0">
                <a:latin typeface="+mj-lt"/>
              </a:rPr>
              <a:t>nRF52 s140 </a:t>
            </a:r>
            <a:r>
              <a:rPr lang="en-US" dirty="0" err="1">
                <a:latin typeface="+mj-lt"/>
              </a:rPr>
              <a:t>softdevice</a:t>
            </a:r>
            <a:r>
              <a:rPr lang="en-US" dirty="0">
                <a:latin typeface="+mj-lt"/>
              </a:rPr>
              <a:t> allows up to 20</a:t>
            </a:r>
          </a:p>
          <a:p>
            <a:pPr lvl="1"/>
            <a:endParaRPr lang="en-US" dirty="0">
              <a:latin typeface="+mj-lt"/>
            </a:endParaRPr>
          </a:p>
          <a:p>
            <a:r>
              <a:rPr lang="en-US" dirty="0">
                <a:latin typeface="+mj-lt"/>
              </a:rPr>
              <a:t>Connection management is often done in firmware</a:t>
            </a:r>
          </a:p>
          <a:p>
            <a:pPr lvl="1"/>
            <a:r>
              <a:rPr lang="en-US" dirty="0" err="1">
                <a:latin typeface="+mj-lt"/>
              </a:rPr>
              <a:t>Softdevice</a:t>
            </a:r>
            <a:r>
              <a:rPr lang="en-US" dirty="0">
                <a:latin typeface="+mj-lt"/>
              </a:rPr>
              <a:t> for </a:t>
            </a:r>
            <a:r>
              <a:rPr lang="en-US" dirty="0" err="1">
                <a:latin typeface="+mj-lt"/>
              </a:rPr>
              <a:t>nRF</a:t>
            </a:r>
            <a:r>
              <a:rPr lang="en-US" dirty="0">
                <a:latin typeface="+mj-lt"/>
              </a:rPr>
              <a:t>, firmware on the radio chip in smartphones</a:t>
            </a:r>
          </a:p>
          <a:p>
            <a:pPr lvl="1"/>
            <a:endParaRPr lang="en-US" dirty="0">
              <a:latin typeface="+mj-lt"/>
            </a:endParaRPr>
          </a:p>
          <a:p>
            <a:r>
              <a:rPr lang="en-US" dirty="0">
                <a:latin typeface="+mj-lt"/>
              </a:rPr>
              <a:t>Limited by memory and complexity</a:t>
            </a:r>
          </a:p>
          <a:p>
            <a:endParaRPr lang="en-US" dirty="0"/>
          </a:p>
        </p:txBody>
      </p:sp>
      <p:sp>
        <p:nvSpPr>
          <p:cNvPr id="4" name="Slide Number Placeholder 3">
            <a:extLst>
              <a:ext uri="{FF2B5EF4-FFF2-40B4-BE49-F238E27FC236}">
                <a16:creationId xmlns:a16="http://schemas.microsoft.com/office/drawing/2014/main" id="{F9483696-D6C9-4A51-AA9E-CBE0B521DDDB}"/>
              </a:ext>
            </a:extLst>
          </p:cNvPr>
          <p:cNvSpPr>
            <a:spLocks noGrp="1"/>
          </p:cNvSpPr>
          <p:nvPr>
            <p:ph type="sldNum" sz="quarter" idx="12"/>
          </p:nvPr>
        </p:nvSpPr>
        <p:spPr/>
        <p:txBody>
          <a:bodyPr/>
          <a:lstStyle/>
          <a:p>
            <a:fld id="{0778C724-3839-4D76-A707-B4C23905D055}" type="slidenum">
              <a:rPr lang="en-US" smtClean="0"/>
              <a:t>111</a:t>
            </a:fld>
            <a:endParaRPr lang="en-US"/>
          </a:p>
        </p:txBody>
      </p:sp>
    </p:spTree>
    <p:extLst>
      <p:ext uri="{BB962C8B-B14F-4D97-AF65-F5344CB8AC3E}">
        <p14:creationId xmlns:p14="http://schemas.microsoft.com/office/powerpoint/2010/main" val="23628440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sym typeface="Wingdings" pitchFamily="2" charset="2"/>
              </a:rPr>
              <a:t>Wi-Fi</a:t>
            </a:r>
            <a:endParaRPr lang="en-US" dirty="0">
              <a:latin typeface="+mj-lt"/>
              <a:sym typeface="Wingdings" pitchFamily="2" charset="2"/>
            </a:endParaRPr>
          </a:p>
          <a:p>
            <a:r>
              <a:rPr lang="en-US" dirty="0">
                <a:latin typeface="+mj-lt"/>
                <a:sym typeface="Wingdings" pitchFamily="2" charset="2"/>
              </a:rPr>
              <a:t>Cellular</a:t>
            </a:r>
          </a:p>
          <a:p>
            <a:r>
              <a:rPr lang="en-US" dirty="0">
                <a:sym typeface="Wingdings" pitchFamily="2" charset="2"/>
              </a:rPr>
              <a:t>Bluetooth</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112</a:t>
            </a:fld>
            <a:endParaRPr lang="sv-SE"/>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a:latin typeface="+mn-lt"/>
              </a:rPr>
              <a:t>Roadmap of the lecture today</a:t>
            </a:r>
            <a:endParaRPr lang="en-SE" sz="400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2848611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a:effectLst/>
                <a:latin typeface="+mn-lt"/>
              </a:rPr>
              <a:t>Wireless Networking</a:t>
            </a:r>
            <a:endParaRPr lang="en-US" sz="6250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a:latin typeface="+mj-lt"/>
              </a:rPr>
              <a:t>Ambuj Varshney</a:t>
            </a:r>
          </a:p>
          <a:p>
            <a:r>
              <a:rPr lang="en-US" sz="2800">
                <a:latin typeface="+mj-lt"/>
                <a:hlinkClick r:id="rId3"/>
              </a:rPr>
              <a:t>ambujv@nus.edu.sg</a:t>
            </a:r>
            <a:endParaRPr lang="en-US" sz="2800">
              <a:latin typeface="+mj-lt"/>
            </a:endParaRPr>
          </a:p>
          <a:p>
            <a:r>
              <a:rPr lang="en-US">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113</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a:latin typeface="+mn-lt"/>
            </a:endParaRPr>
          </a:p>
        </p:txBody>
      </p:sp>
    </p:spTree>
    <p:extLst>
      <p:ext uri="{BB962C8B-B14F-4D97-AF65-F5344CB8AC3E}">
        <p14:creationId xmlns:p14="http://schemas.microsoft.com/office/powerpoint/2010/main" val="20700237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4F2DFA-8A80-4256-B787-064BADA79BEC}"/>
              </a:ext>
            </a:extLst>
          </p:cNvPr>
          <p:cNvPicPr>
            <a:picLocks noChangeAspect="1"/>
          </p:cNvPicPr>
          <p:nvPr/>
        </p:nvPicPr>
        <p:blipFill rotWithShape="1">
          <a:blip r:embed="rId2"/>
          <a:srcRect b="1717"/>
          <a:stretch/>
        </p:blipFill>
        <p:spPr>
          <a:xfrm>
            <a:off x="1774319" y="780417"/>
            <a:ext cx="9259441" cy="6077584"/>
          </a:xfrm>
          <a:prstGeom prst="rect">
            <a:avLst/>
          </a:prstGeom>
        </p:spPr>
      </p:pic>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838200" y="-80352"/>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12</a:t>
            </a:fld>
            <a:endParaRPr lang="en-US"/>
          </a:p>
        </p:txBody>
      </p:sp>
    </p:spTree>
    <p:extLst>
      <p:ext uri="{BB962C8B-B14F-4D97-AF65-F5344CB8AC3E}">
        <p14:creationId xmlns:p14="http://schemas.microsoft.com/office/powerpoint/2010/main" val="4115944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93057" y="379639"/>
            <a:ext cx="10515600" cy="1325563"/>
          </a:xfrm>
        </p:spPr>
        <p:txBody>
          <a:bodyPr/>
          <a:lstStyle/>
          <a:p>
            <a:r>
              <a:rPr lang="en-US" altLang="en-US" dirty="0"/>
              <a:t>Routing in wireless mesh and routing metrics</a:t>
            </a:r>
          </a:p>
        </p:txBody>
      </p:sp>
      <p:sp>
        <p:nvSpPr>
          <p:cNvPr id="12292" name="Rectangle 3"/>
          <p:cNvSpPr>
            <a:spLocks noGrp="1" noChangeArrowheads="1"/>
          </p:cNvSpPr>
          <p:nvPr>
            <p:ph idx="1"/>
          </p:nvPr>
        </p:nvSpPr>
        <p:spPr>
          <a:xfrm>
            <a:off x="693057" y="1705202"/>
            <a:ext cx="11223172" cy="4665662"/>
          </a:xfrm>
        </p:spPr>
        <p:txBody>
          <a:bodyPr>
            <a:normAutofit/>
          </a:bodyPr>
          <a:lstStyle/>
          <a:p>
            <a:endParaRPr lang="en-US" altLang="en-US" dirty="0">
              <a:latin typeface="+mj-lt"/>
            </a:endParaRPr>
          </a:p>
          <a:p>
            <a:pPr marL="0" indent="0">
              <a:buNone/>
            </a:pPr>
            <a:r>
              <a:rPr lang="en-US" altLang="en-US" dirty="0">
                <a:latin typeface="+mj-lt"/>
              </a:rPr>
              <a:t>What are some possible metric to make routing decisions?</a:t>
            </a:r>
          </a:p>
          <a:p>
            <a:pPr marL="0" indent="0">
              <a:buNone/>
            </a:pPr>
            <a:endParaRPr lang="en-US" altLang="en-US" dirty="0">
              <a:latin typeface="+mj-lt"/>
            </a:endParaRPr>
          </a:p>
          <a:p>
            <a:pPr marL="639763" indent="-457200"/>
            <a:r>
              <a:rPr lang="en-US" altLang="en-US" dirty="0">
                <a:latin typeface="+mj-lt"/>
              </a:rPr>
              <a:t>Hop Count</a:t>
            </a:r>
          </a:p>
          <a:p>
            <a:pPr marL="639763" indent="-457200"/>
            <a:r>
              <a:rPr lang="en-US" altLang="en-US" dirty="0">
                <a:latin typeface="+mj-lt"/>
              </a:rPr>
              <a:t>Delay</a:t>
            </a:r>
          </a:p>
          <a:p>
            <a:pPr marL="639763" indent="-457200"/>
            <a:r>
              <a:rPr lang="en-US" altLang="en-US" dirty="0">
                <a:latin typeface="+mj-lt"/>
              </a:rPr>
              <a:t>Reliability</a:t>
            </a:r>
          </a:p>
          <a:p>
            <a:pPr marL="639763" indent="-457200"/>
            <a:r>
              <a:rPr lang="en-US" altLang="en-US" dirty="0">
                <a:latin typeface="+mj-lt"/>
              </a:rPr>
              <a:t>Energy</a:t>
            </a:r>
          </a:p>
          <a:p>
            <a:pPr marL="639763" indent="-457200"/>
            <a:r>
              <a:rPr lang="en-US" altLang="en-US" dirty="0"/>
              <a:t>Other?</a:t>
            </a:r>
            <a:endParaRPr lang="en-US" altLang="en-US" dirty="0">
              <a:latin typeface="+mj-lt"/>
            </a:endParaRPr>
          </a:p>
          <a:p>
            <a:pPr lvl="2" indent="-457200">
              <a:buFont typeface="Tahoma" panose="020B0604030504040204" pitchFamily="34" charset="0"/>
              <a:buAutoNum type="arabicPeriod"/>
            </a:pPr>
            <a:endParaRPr lang="en-US" altLang="en-US" dirty="0"/>
          </a:p>
        </p:txBody>
      </p:sp>
    </p:spTree>
    <p:extLst>
      <p:ext uri="{BB962C8B-B14F-4D97-AF65-F5344CB8AC3E}">
        <p14:creationId xmlns:p14="http://schemas.microsoft.com/office/powerpoint/2010/main" val="700657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292">
                                            <p:txEl>
                                              <p:pRg st="3" end="3"/>
                                            </p:txEl>
                                          </p:spTgt>
                                        </p:tgtEl>
                                        <p:attrNameLst>
                                          <p:attrName>style.visibility</p:attrName>
                                        </p:attrNameLst>
                                      </p:cBhvr>
                                      <p:to>
                                        <p:strVal val="visible"/>
                                      </p:to>
                                    </p:set>
                                    <p:animEffect transition="in" filter="blinds(horizontal)">
                                      <p:cBhvr>
                                        <p:cTn id="7" dur="500"/>
                                        <p:tgtEl>
                                          <p:spTgt spid="12292">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292">
                                            <p:txEl>
                                              <p:pRg st="4" end="4"/>
                                            </p:txEl>
                                          </p:spTgt>
                                        </p:tgtEl>
                                        <p:attrNameLst>
                                          <p:attrName>style.visibility</p:attrName>
                                        </p:attrNameLst>
                                      </p:cBhvr>
                                      <p:to>
                                        <p:strVal val="visible"/>
                                      </p:to>
                                    </p:set>
                                    <p:animEffect transition="in" filter="blinds(horizontal)">
                                      <p:cBhvr>
                                        <p:cTn id="12" dur="500"/>
                                        <p:tgtEl>
                                          <p:spTgt spid="12292">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2292">
                                            <p:txEl>
                                              <p:pRg st="5" end="5"/>
                                            </p:txEl>
                                          </p:spTgt>
                                        </p:tgtEl>
                                        <p:attrNameLst>
                                          <p:attrName>style.visibility</p:attrName>
                                        </p:attrNameLst>
                                      </p:cBhvr>
                                      <p:to>
                                        <p:strVal val="visible"/>
                                      </p:to>
                                    </p:set>
                                    <p:animEffect transition="in" filter="blinds(horizontal)">
                                      <p:cBhvr>
                                        <p:cTn id="17" dur="500"/>
                                        <p:tgtEl>
                                          <p:spTgt spid="12292">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2292">
                                            <p:txEl>
                                              <p:pRg st="6" end="6"/>
                                            </p:txEl>
                                          </p:spTgt>
                                        </p:tgtEl>
                                        <p:attrNameLst>
                                          <p:attrName>style.visibility</p:attrName>
                                        </p:attrNameLst>
                                      </p:cBhvr>
                                      <p:to>
                                        <p:strVal val="visible"/>
                                      </p:to>
                                    </p:set>
                                    <p:animEffect transition="in" filter="blinds(horizontal)">
                                      <p:cBhvr>
                                        <p:cTn id="22" dur="500"/>
                                        <p:tgtEl>
                                          <p:spTgt spid="1229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292">
                                            <p:txEl>
                                              <p:pRg st="7" end="7"/>
                                            </p:txEl>
                                          </p:spTgt>
                                        </p:tgtEl>
                                        <p:attrNameLst>
                                          <p:attrName>style.visibility</p:attrName>
                                        </p:attrNameLst>
                                      </p:cBhvr>
                                      <p:to>
                                        <p:strVal val="visible"/>
                                      </p:to>
                                    </p:set>
                                    <p:animEffect transition="in" filter="blinds(horizontal)">
                                      <p:cBhvr>
                                        <p:cTn id="27" dur="500"/>
                                        <p:tgtEl>
                                          <p:spTgt spid="122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0DF7-5A67-4581-BA01-F8A947012AB2}"/>
              </a:ext>
            </a:extLst>
          </p:cNvPr>
          <p:cNvSpPr>
            <a:spLocks noGrp="1"/>
          </p:cNvSpPr>
          <p:nvPr>
            <p:ph type="title"/>
          </p:nvPr>
        </p:nvSpPr>
        <p:spPr/>
        <p:txBody>
          <a:bodyPr/>
          <a:lstStyle/>
          <a:p>
            <a:r>
              <a:rPr lang="en-US" dirty="0"/>
              <a:t>Reliability as a cost metric</a:t>
            </a:r>
          </a:p>
        </p:txBody>
      </p:sp>
      <p:sp>
        <p:nvSpPr>
          <p:cNvPr id="3" name="Content Placeholder 2">
            <a:extLst>
              <a:ext uri="{FF2B5EF4-FFF2-40B4-BE49-F238E27FC236}">
                <a16:creationId xmlns:a16="http://schemas.microsoft.com/office/drawing/2014/main" id="{48F0A2A2-D94C-4670-81FA-835E0FEC6EC7}"/>
              </a:ext>
            </a:extLst>
          </p:cNvPr>
          <p:cNvSpPr>
            <a:spLocks noGrp="1"/>
          </p:cNvSpPr>
          <p:nvPr>
            <p:ph idx="1"/>
          </p:nvPr>
        </p:nvSpPr>
        <p:spPr>
          <a:xfrm>
            <a:off x="838200" y="1473390"/>
            <a:ext cx="10515600" cy="4351338"/>
          </a:xfrm>
        </p:spPr>
        <p:txBody>
          <a:bodyPr/>
          <a:lstStyle/>
          <a:p>
            <a:r>
              <a:rPr lang="en-US" dirty="0"/>
              <a:t>Link quality can very from node to node</a:t>
            </a:r>
          </a:p>
          <a:p>
            <a:pPr lvl="1"/>
            <a:r>
              <a:rPr lang="en-US" dirty="0"/>
              <a:t>Fewest hops might not be the “fastest” or “most reliable” path</a:t>
            </a:r>
          </a:p>
          <a:p>
            <a:pPr lvl="1"/>
            <a:endParaRPr lang="en-US" dirty="0"/>
          </a:p>
          <a:p>
            <a:r>
              <a:rPr lang="en-US" dirty="0"/>
              <a:t>ETX: minimize “expected transmissions”</a:t>
            </a:r>
          </a:p>
          <a:p>
            <a:pPr lvl="1"/>
            <a:r>
              <a:rPr lang="en-US" dirty="0"/>
              <a:t>Measure link quality over time to determine each link’s reliability</a:t>
            </a:r>
          </a:p>
        </p:txBody>
      </p:sp>
      <p:sp>
        <p:nvSpPr>
          <p:cNvPr id="4" name="Slide Number Placeholder 3">
            <a:extLst>
              <a:ext uri="{FF2B5EF4-FFF2-40B4-BE49-F238E27FC236}">
                <a16:creationId xmlns:a16="http://schemas.microsoft.com/office/drawing/2014/main" id="{9CB44F09-65D9-48E2-B1B0-90C34E85A552}"/>
              </a:ext>
            </a:extLst>
          </p:cNvPr>
          <p:cNvSpPr>
            <a:spLocks noGrp="1"/>
          </p:cNvSpPr>
          <p:nvPr>
            <p:ph type="sldNum" sz="quarter" idx="12"/>
          </p:nvPr>
        </p:nvSpPr>
        <p:spPr/>
        <p:txBody>
          <a:bodyPr/>
          <a:lstStyle/>
          <a:p>
            <a:fld id="{0778C724-3839-4D76-A707-B4C23905D055}" type="slidenum">
              <a:rPr lang="en-US" smtClean="0"/>
              <a:t>14</a:t>
            </a:fld>
            <a:endParaRPr lang="en-US"/>
          </a:p>
        </p:txBody>
      </p:sp>
      <p:sp>
        <p:nvSpPr>
          <p:cNvPr id="5" name="Oval 4">
            <a:extLst>
              <a:ext uri="{FF2B5EF4-FFF2-40B4-BE49-F238E27FC236}">
                <a16:creationId xmlns:a16="http://schemas.microsoft.com/office/drawing/2014/main" id="{EBC177DD-1248-4EBB-95ED-46888947DD16}"/>
              </a:ext>
            </a:extLst>
          </p:cNvPr>
          <p:cNvSpPr/>
          <p:nvPr/>
        </p:nvSpPr>
        <p:spPr>
          <a:xfrm>
            <a:off x="3621024" y="4490298"/>
            <a:ext cx="694944" cy="6949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a:t>
            </a:r>
          </a:p>
        </p:txBody>
      </p:sp>
      <p:sp>
        <p:nvSpPr>
          <p:cNvPr id="6" name="Oval 5">
            <a:extLst>
              <a:ext uri="{FF2B5EF4-FFF2-40B4-BE49-F238E27FC236}">
                <a16:creationId xmlns:a16="http://schemas.microsoft.com/office/drawing/2014/main" id="{45D00C9F-7578-4615-A45F-BAE724C546E5}"/>
              </a:ext>
            </a:extLst>
          </p:cNvPr>
          <p:cNvSpPr/>
          <p:nvPr/>
        </p:nvSpPr>
        <p:spPr>
          <a:xfrm>
            <a:off x="4518752" y="3567090"/>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t>
            </a:r>
          </a:p>
        </p:txBody>
      </p:sp>
      <p:sp>
        <p:nvSpPr>
          <p:cNvPr id="7" name="Oval 6">
            <a:extLst>
              <a:ext uri="{FF2B5EF4-FFF2-40B4-BE49-F238E27FC236}">
                <a16:creationId xmlns:a16="http://schemas.microsoft.com/office/drawing/2014/main" id="{808A439A-188C-4EDA-963E-9A711A7B57F4}"/>
              </a:ext>
            </a:extLst>
          </p:cNvPr>
          <p:cNvSpPr/>
          <p:nvPr/>
        </p:nvSpPr>
        <p:spPr>
          <a:xfrm>
            <a:off x="6335464" y="357411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t>
            </a:r>
          </a:p>
        </p:txBody>
      </p:sp>
      <p:sp>
        <p:nvSpPr>
          <p:cNvPr id="8" name="Oval 7">
            <a:extLst>
              <a:ext uri="{FF2B5EF4-FFF2-40B4-BE49-F238E27FC236}">
                <a16:creationId xmlns:a16="http://schemas.microsoft.com/office/drawing/2014/main" id="{6BC53412-0274-4389-AC2B-A8203A1C9E67}"/>
              </a:ext>
            </a:extLst>
          </p:cNvPr>
          <p:cNvSpPr/>
          <p:nvPr/>
        </p:nvSpPr>
        <p:spPr>
          <a:xfrm>
            <a:off x="5416480" y="4509258"/>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
            </a:r>
          </a:p>
        </p:txBody>
      </p:sp>
      <p:sp>
        <p:nvSpPr>
          <p:cNvPr id="9" name="Oval 8">
            <a:extLst>
              <a:ext uri="{FF2B5EF4-FFF2-40B4-BE49-F238E27FC236}">
                <a16:creationId xmlns:a16="http://schemas.microsoft.com/office/drawing/2014/main" id="{D319B5A9-FD44-4BF2-A5ED-DA4E8EC93B6A}"/>
              </a:ext>
            </a:extLst>
          </p:cNvPr>
          <p:cNvSpPr/>
          <p:nvPr/>
        </p:nvSpPr>
        <p:spPr>
          <a:xfrm>
            <a:off x="6629792" y="547725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a:t>
            </a:r>
          </a:p>
        </p:txBody>
      </p:sp>
      <p:sp>
        <p:nvSpPr>
          <p:cNvPr id="10" name="Oval 9">
            <a:extLst>
              <a:ext uri="{FF2B5EF4-FFF2-40B4-BE49-F238E27FC236}">
                <a16:creationId xmlns:a16="http://schemas.microsoft.com/office/drawing/2014/main" id="{B754513F-FA67-429D-A883-A7436F1C2C65}"/>
              </a:ext>
            </a:extLst>
          </p:cNvPr>
          <p:cNvSpPr/>
          <p:nvPr/>
        </p:nvSpPr>
        <p:spPr>
          <a:xfrm>
            <a:off x="7847620" y="4498254"/>
            <a:ext cx="694944" cy="6949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a:t>
            </a:r>
          </a:p>
        </p:txBody>
      </p:sp>
      <p:cxnSp>
        <p:nvCxnSpPr>
          <p:cNvPr id="11" name="Straight Connector 10">
            <a:extLst>
              <a:ext uri="{FF2B5EF4-FFF2-40B4-BE49-F238E27FC236}">
                <a16:creationId xmlns:a16="http://schemas.microsoft.com/office/drawing/2014/main" id="{7D21DC97-ABE7-4314-89E5-3E06DBD26905}"/>
              </a:ext>
            </a:extLst>
          </p:cNvPr>
          <p:cNvCxnSpPr>
            <a:cxnSpLocks/>
            <a:stCxn id="5" idx="7"/>
            <a:endCxn id="6" idx="3"/>
          </p:cNvCxnSpPr>
          <p:nvPr/>
        </p:nvCxnSpPr>
        <p:spPr>
          <a:xfrm flipV="1">
            <a:off x="4214196" y="4160262"/>
            <a:ext cx="406328" cy="431808"/>
          </a:xfrm>
          <a:prstGeom prst="line">
            <a:avLst/>
          </a:prstGeom>
          <a:ln w="381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C4F94C-9B0B-4E4F-8C71-DC9BFB84831D}"/>
              </a:ext>
            </a:extLst>
          </p:cNvPr>
          <p:cNvCxnSpPr>
            <a:cxnSpLocks/>
            <a:stCxn id="6" idx="6"/>
            <a:endCxn id="7" idx="2"/>
          </p:cNvCxnSpPr>
          <p:nvPr/>
        </p:nvCxnSpPr>
        <p:spPr>
          <a:xfrm>
            <a:off x="5213696" y="3914562"/>
            <a:ext cx="1121768" cy="7026"/>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35137F-A764-438F-9997-76A98CFD3CB5}"/>
              </a:ext>
            </a:extLst>
          </p:cNvPr>
          <p:cNvCxnSpPr>
            <a:cxnSpLocks/>
            <a:stCxn id="6" idx="5"/>
            <a:endCxn id="8" idx="1"/>
          </p:cNvCxnSpPr>
          <p:nvPr/>
        </p:nvCxnSpPr>
        <p:spPr>
          <a:xfrm>
            <a:off x="5111924" y="4160262"/>
            <a:ext cx="406328" cy="45076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37FB44-B6E9-44BA-9C52-8D5DCE823886}"/>
              </a:ext>
            </a:extLst>
          </p:cNvPr>
          <p:cNvCxnSpPr>
            <a:cxnSpLocks/>
            <a:stCxn id="7" idx="3"/>
            <a:endCxn id="8" idx="7"/>
          </p:cNvCxnSpPr>
          <p:nvPr/>
        </p:nvCxnSpPr>
        <p:spPr>
          <a:xfrm flipH="1">
            <a:off x="6009652" y="4167288"/>
            <a:ext cx="427584" cy="44374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14BA5A-073E-4161-A214-CE0007B64294}"/>
              </a:ext>
            </a:extLst>
          </p:cNvPr>
          <p:cNvCxnSpPr>
            <a:cxnSpLocks/>
            <a:stCxn id="7" idx="6"/>
            <a:endCxn id="10" idx="1"/>
          </p:cNvCxnSpPr>
          <p:nvPr/>
        </p:nvCxnSpPr>
        <p:spPr>
          <a:xfrm>
            <a:off x="7030408" y="3921588"/>
            <a:ext cx="918984" cy="678438"/>
          </a:xfrm>
          <a:prstGeom prst="line">
            <a:avLst/>
          </a:prstGeom>
          <a:ln w="381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695ACCE-5252-4B06-94D8-3CE7C430A2FC}"/>
              </a:ext>
            </a:extLst>
          </p:cNvPr>
          <p:cNvCxnSpPr>
            <a:cxnSpLocks/>
            <a:stCxn id="8" idx="6"/>
            <a:endCxn id="10" idx="2"/>
          </p:cNvCxnSpPr>
          <p:nvPr/>
        </p:nvCxnSpPr>
        <p:spPr>
          <a:xfrm flipV="1">
            <a:off x="6111424" y="4845726"/>
            <a:ext cx="1736196" cy="11004"/>
          </a:xfrm>
          <a:prstGeom prst="line">
            <a:avLst/>
          </a:prstGeom>
          <a:ln w="381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99A2905-3214-4F0E-BDC0-B57541E01E74}"/>
              </a:ext>
            </a:extLst>
          </p:cNvPr>
          <p:cNvCxnSpPr>
            <a:cxnSpLocks/>
            <a:stCxn id="8" idx="5"/>
            <a:endCxn id="9" idx="1"/>
          </p:cNvCxnSpPr>
          <p:nvPr/>
        </p:nvCxnSpPr>
        <p:spPr>
          <a:xfrm>
            <a:off x="6009652" y="5102430"/>
            <a:ext cx="721912" cy="476598"/>
          </a:xfrm>
          <a:prstGeom prst="line">
            <a:avLst/>
          </a:prstGeom>
          <a:ln w="381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A4B7A4-E3B5-40E5-B75B-E55DEC9682DD}"/>
              </a:ext>
            </a:extLst>
          </p:cNvPr>
          <p:cNvCxnSpPr>
            <a:cxnSpLocks/>
            <a:stCxn id="10" idx="3"/>
            <a:endCxn id="9" idx="7"/>
          </p:cNvCxnSpPr>
          <p:nvPr/>
        </p:nvCxnSpPr>
        <p:spPr>
          <a:xfrm flipH="1">
            <a:off x="7222964" y="5091426"/>
            <a:ext cx="726428" cy="487602"/>
          </a:xfrm>
          <a:prstGeom prst="line">
            <a:avLst/>
          </a:prstGeom>
          <a:ln w="381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B62719-6116-4339-8F39-6F1FEE22ED7E}"/>
              </a:ext>
            </a:extLst>
          </p:cNvPr>
          <p:cNvCxnSpPr>
            <a:cxnSpLocks/>
            <a:stCxn id="5" idx="6"/>
            <a:endCxn id="8" idx="2"/>
          </p:cNvCxnSpPr>
          <p:nvPr/>
        </p:nvCxnSpPr>
        <p:spPr>
          <a:xfrm>
            <a:off x="4315968" y="4837770"/>
            <a:ext cx="1100512" cy="1896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91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02775" y="492919"/>
            <a:ext cx="9050824" cy="922338"/>
          </a:xfrm>
          <a:noFill/>
        </p:spPr>
        <p:txBody>
          <a:bodyPr>
            <a:normAutofit/>
          </a:bodyPr>
          <a:lstStyle/>
          <a:p>
            <a:r>
              <a:rPr lang="en-US" altLang="en-US" dirty="0"/>
              <a:t>Classification of the routing protocols</a:t>
            </a:r>
          </a:p>
        </p:txBody>
      </p:sp>
      <p:sp>
        <p:nvSpPr>
          <p:cNvPr id="25603" name="Rectangle 3"/>
          <p:cNvSpPr>
            <a:spLocks noGrp="1" noChangeArrowheads="1"/>
          </p:cNvSpPr>
          <p:nvPr>
            <p:ph idx="1"/>
          </p:nvPr>
        </p:nvSpPr>
        <p:spPr>
          <a:xfrm>
            <a:off x="702775" y="1661381"/>
            <a:ext cx="10844456" cy="4114800"/>
          </a:xfrm>
        </p:spPr>
        <p:txBody>
          <a:bodyPr rtlCol="0">
            <a:normAutofit/>
          </a:bodyPr>
          <a:lstStyle/>
          <a:p>
            <a:pPr marL="384048" indent="-384048">
              <a:buNone/>
              <a:defRPr/>
            </a:pPr>
            <a:r>
              <a:rPr lang="en-US" altLang="en-US" dirty="0">
                <a:latin typeface="+mj-lt"/>
              </a:rPr>
              <a:t>The existing routing protocols can be classified as:</a:t>
            </a:r>
          </a:p>
          <a:p>
            <a:pPr marL="530352" lvl="1" indent="0">
              <a:buNone/>
              <a:defRPr/>
            </a:pPr>
            <a:endParaRPr lang="en-US" altLang="en-US" dirty="0"/>
          </a:p>
          <a:p>
            <a:pPr marL="530352" indent="-457200">
              <a:defRPr/>
            </a:pPr>
            <a:r>
              <a:rPr lang="en-US" altLang="en-US" b="1" dirty="0">
                <a:latin typeface="+mj-lt"/>
              </a:rPr>
              <a:t>Proactive: </a:t>
            </a:r>
            <a:r>
              <a:rPr lang="en-US" altLang="en-US" dirty="0"/>
              <a:t>W</a:t>
            </a:r>
            <a:r>
              <a:rPr lang="en-US" altLang="en-US" dirty="0">
                <a:latin typeface="+mj-lt"/>
              </a:rPr>
              <a:t>hen a packet needs to be forwarded,  the route is known</a:t>
            </a:r>
          </a:p>
          <a:p>
            <a:pPr marL="530352" indent="-457200">
              <a:defRPr/>
            </a:pPr>
            <a:endParaRPr lang="en-US" altLang="en-US" dirty="0">
              <a:latin typeface="+mj-lt"/>
            </a:endParaRPr>
          </a:p>
          <a:p>
            <a:pPr marL="530352" indent="-457200">
              <a:defRPr/>
            </a:pPr>
            <a:r>
              <a:rPr lang="en-US" altLang="en-US" b="1" dirty="0">
                <a:latin typeface="+mj-lt"/>
              </a:rPr>
              <a:t>Reactive: </a:t>
            </a:r>
            <a:r>
              <a:rPr lang="en-US" altLang="en-US" dirty="0">
                <a:latin typeface="+mj-lt"/>
              </a:rPr>
              <a:t>Determine a route only when there is data to send</a:t>
            </a:r>
          </a:p>
          <a:p>
            <a:pPr marL="384048" indent="-384048">
              <a:buNone/>
              <a:defRPr/>
            </a:pPr>
            <a:endParaRPr lang="en-US" altLang="en-US" dirty="0">
              <a:solidFill>
                <a:schemeClr val="folHlink"/>
              </a:solidFill>
            </a:endParaRPr>
          </a:p>
        </p:txBody>
      </p:sp>
    </p:spTree>
    <p:extLst>
      <p:ext uri="{BB962C8B-B14F-4D97-AF65-F5344CB8AC3E}">
        <p14:creationId xmlns:p14="http://schemas.microsoft.com/office/powerpoint/2010/main" val="3182477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ox(in)">
                                      <p:cBhvr>
                                        <p:cTn id="7" dur="500"/>
                                        <p:tgtEl>
                                          <p:spTgt spid="25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box(in)">
                                      <p:cBhvr>
                                        <p:cTn id="12" dur="500"/>
                                        <p:tgtEl>
                                          <p:spTgt spid="256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animEffect transition="in" filter="box(in)">
                                      <p:cBhvr>
                                        <p:cTn id="17" dur="500"/>
                                        <p:tgtEl>
                                          <p:spTgt spid="25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F5FA-D1EF-486B-A64B-82731BCAA981}"/>
              </a:ext>
            </a:extLst>
          </p:cNvPr>
          <p:cNvSpPr>
            <a:spLocks noGrp="1"/>
          </p:cNvSpPr>
          <p:nvPr>
            <p:ph type="title"/>
          </p:nvPr>
        </p:nvSpPr>
        <p:spPr/>
        <p:txBody>
          <a:bodyPr/>
          <a:lstStyle/>
          <a:p>
            <a:r>
              <a:rPr lang="en-US" dirty="0"/>
              <a:t>Reactive routing</a:t>
            </a:r>
          </a:p>
        </p:txBody>
      </p:sp>
      <p:sp>
        <p:nvSpPr>
          <p:cNvPr id="3" name="Content Placeholder 2">
            <a:extLst>
              <a:ext uri="{FF2B5EF4-FFF2-40B4-BE49-F238E27FC236}">
                <a16:creationId xmlns:a16="http://schemas.microsoft.com/office/drawing/2014/main" id="{302418B1-297A-4726-8C0A-E79D5ED059C4}"/>
              </a:ext>
            </a:extLst>
          </p:cNvPr>
          <p:cNvSpPr>
            <a:spLocks noGrp="1"/>
          </p:cNvSpPr>
          <p:nvPr>
            <p:ph idx="1"/>
          </p:nvPr>
        </p:nvSpPr>
        <p:spPr/>
        <p:txBody>
          <a:bodyPr/>
          <a:lstStyle/>
          <a:p>
            <a:r>
              <a:rPr lang="en-US" dirty="0">
                <a:latin typeface="+mj-lt"/>
              </a:rPr>
              <a:t>Build up a map of the routes through a network</a:t>
            </a:r>
          </a:p>
          <a:p>
            <a:pPr lvl="1"/>
            <a:r>
              <a:rPr lang="en-US" dirty="0">
                <a:latin typeface="+mj-lt"/>
              </a:rPr>
              <a:t>Hopefully the “optimal” routes</a:t>
            </a:r>
          </a:p>
          <a:p>
            <a:pPr lvl="1"/>
            <a:endParaRPr lang="en-US" dirty="0">
              <a:latin typeface="+mj-lt"/>
            </a:endParaRPr>
          </a:p>
          <a:p>
            <a:r>
              <a:rPr lang="en-US" dirty="0">
                <a:latin typeface="+mj-lt"/>
              </a:rPr>
              <a:t>Map routes in reaction to a packet arrival</a:t>
            </a:r>
          </a:p>
          <a:p>
            <a:pPr lvl="1"/>
            <a:r>
              <a:rPr lang="en-US" dirty="0">
                <a:latin typeface="+mj-lt"/>
              </a:rPr>
              <a:t>Sensor devices are slow and limited</a:t>
            </a:r>
          </a:p>
          <a:p>
            <a:pPr lvl="1"/>
            <a:r>
              <a:rPr lang="en-US" dirty="0">
                <a:latin typeface="+mj-lt"/>
              </a:rPr>
              <a:t>Most likely to resend to same prior address</a:t>
            </a:r>
          </a:p>
          <a:p>
            <a:pPr lvl="1"/>
            <a:r>
              <a:rPr lang="en-US" dirty="0">
                <a:latin typeface="+mj-lt"/>
              </a:rPr>
              <a:t>Discover a route when it is needed, then cache for next time</a:t>
            </a:r>
          </a:p>
        </p:txBody>
      </p:sp>
      <p:sp>
        <p:nvSpPr>
          <p:cNvPr id="4" name="Slide Number Placeholder 3">
            <a:extLst>
              <a:ext uri="{FF2B5EF4-FFF2-40B4-BE49-F238E27FC236}">
                <a16:creationId xmlns:a16="http://schemas.microsoft.com/office/drawing/2014/main" id="{D74D68A8-F176-45D4-981F-CE4155E8507C}"/>
              </a:ext>
            </a:extLst>
          </p:cNvPr>
          <p:cNvSpPr>
            <a:spLocks noGrp="1"/>
          </p:cNvSpPr>
          <p:nvPr>
            <p:ph type="sldNum" sz="quarter" idx="12"/>
          </p:nvPr>
        </p:nvSpPr>
        <p:spPr/>
        <p:txBody>
          <a:bodyPr/>
          <a:lstStyle/>
          <a:p>
            <a:fld id="{0778C724-3839-4D76-A707-B4C23905D055}" type="slidenum">
              <a:rPr lang="en-US" smtClean="0"/>
              <a:t>16</a:t>
            </a:fld>
            <a:endParaRPr lang="en-US"/>
          </a:p>
        </p:txBody>
      </p:sp>
    </p:spTree>
    <p:extLst>
      <p:ext uri="{BB962C8B-B14F-4D97-AF65-F5344CB8AC3E}">
        <p14:creationId xmlns:p14="http://schemas.microsoft.com/office/powerpoint/2010/main" val="976827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8849-3EA5-4FD9-8BDC-D9F6AA7B01BD}"/>
              </a:ext>
            </a:extLst>
          </p:cNvPr>
          <p:cNvSpPr>
            <a:spLocks noGrp="1"/>
          </p:cNvSpPr>
          <p:nvPr>
            <p:ph type="title"/>
          </p:nvPr>
        </p:nvSpPr>
        <p:spPr/>
        <p:txBody>
          <a:bodyPr/>
          <a:lstStyle/>
          <a:p>
            <a:r>
              <a:rPr lang="en-US" dirty="0"/>
              <a:t>Tradeoffs for reactive routing</a:t>
            </a:r>
          </a:p>
        </p:txBody>
      </p:sp>
      <p:sp>
        <p:nvSpPr>
          <p:cNvPr id="3" name="Content Placeholder 2">
            <a:extLst>
              <a:ext uri="{FF2B5EF4-FFF2-40B4-BE49-F238E27FC236}">
                <a16:creationId xmlns:a16="http://schemas.microsoft.com/office/drawing/2014/main" id="{FCDBEB92-08C1-499D-9B01-1E80C0939CD7}"/>
              </a:ext>
            </a:extLst>
          </p:cNvPr>
          <p:cNvSpPr>
            <a:spLocks noGrp="1"/>
          </p:cNvSpPr>
          <p:nvPr>
            <p:ph idx="1"/>
          </p:nvPr>
        </p:nvSpPr>
        <p:spPr>
          <a:xfrm>
            <a:off x="838200" y="1825624"/>
            <a:ext cx="10515600" cy="4530725"/>
          </a:xfrm>
        </p:spPr>
        <p:txBody>
          <a:bodyPr/>
          <a:lstStyle/>
          <a:p>
            <a:r>
              <a:rPr lang="en-US" dirty="0"/>
              <a:t>Upside: no transmissions unless there is demand</a:t>
            </a:r>
          </a:p>
          <a:p>
            <a:pPr lvl="1"/>
            <a:r>
              <a:rPr lang="en-US" dirty="0"/>
              <a:t>Routes might appear, disappear, reappear, but no need to update if no one actually wants to transmit anything</a:t>
            </a:r>
          </a:p>
          <a:p>
            <a:pPr lvl="1"/>
            <a:endParaRPr lang="en-US" dirty="0"/>
          </a:p>
          <a:p>
            <a:r>
              <a:rPr lang="en-US" dirty="0"/>
              <a:t>Downside: large, variable delay when actually sending a packet</a:t>
            </a:r>
          </a:p>
          <a:p>
            <a:pPr lvl="1"/>
            <a:r>
              <a:rPr lang="en-US" dirty="0"/>
              <a:t>Full RREQ/RREP protocol before data can actually be sent</a:t>
            </a:r>
          </a:p>
          <a:p>
            <a:pPr lvl="1"/>
            <a:r>
              <a:rPr lang="en-US" dirty="0"/>
              <a:t>Route might have broken at some point</a:t>
            </a:r>
          </a:p>
          <a:p>
            <a:pPr lvl="2"/>
            <a:r>
              <a:rPr lang="en-US" dirty="0"/>
              <a:t>So data will be sent based on cached information</a:t>
            </a:r>
          </a:p>
          <a:p>
            <a:pPr lvl="2"/>
            <a:r>
              <a:rPr lang="en-US" dirty="0"/>
              <a:t>RERR will occur</a:t>
            </a:r>
          </a:p>
          <a:p>
            <a:pPr lvl="2"/>
            <a:r>
              <a:rPr lang="en-US" dirty="0"/>
              <a:t>RREQ/RREP will occur</a:t>
            </a:r>
          </a:p>
          <a:p>
            <a:pPr lvl="2"/>
            <a:r>
              <a:rPr lang="en-US" dirty="0"/>
              <a:t>Then data will be sent again</a:t>
            </a:r>
          </a:p>
        </p:txBody>
      </p:sp>
      <p:sp>
        <p:nvSpPr>
          <p:cNvPr id="4" name="Slide Number Placeholder 3">
            <a:extLst>
              <a:ext uri="{FF2B5EF4-FFF2-40B4-BE49-F238E27FC236}">
                <a16:creationId xmlns:a16="http://schemas.microsoft.com/office/drawing/2014/main" id="{B52C3184-B5BD-4B01-9231-5AF13B6F45AE}"/>
              </a:ext>
            </a:extLst>
          </p:cNvPr>
          <p:cNvSpPr>
            <a:spLocks noGrp="1"/>
          </p:cNvSpPr>
          <p:nvPr>
            <p:ph type="sldNum" sz="quarter" idx="12"/>
          </p:nvPr>
        </p:nvSpPr>
        <p:spPr/>
        <p:txBody>
          <a:bodyPr/>
          <a:lstStyle/>
          <a:p>
            <a:fld id="{0778C724-3839-4D76-A707-B4C23905D055}" type="slidenum">
              <a:rPr lang="en-US" smtClean="0"/>
              <a:t>17</a:t>
            </a:fld>
            <a:endParaRPr lang="en-US"/>
          </a:p>
        </p:txBody>
      </p:sp>
    </p:spTree>
    <p:extLst>
      <p:ext uri="{BB962C8B-B14F-4D97-AF65-F5344CB8AC3E}">
        <p14:creationId xmlns:p14="http://schemas.microsoft.com/office/powerpoint/2010/main" val="2830377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20F2-045D-4548-9B9A-7312C897E5FF}"/>
              </a:ext>
            </a:extLst>
          </p:cNvPr>
          <p:cNvSpPr>
            <a:spLocks noGrp="1"/>
          </p:cNvSpPr>
          <p:nvPr>
            <p:ph type="title"/>
          </p:nvPr>
        </p:nvSpPr>
        <p:spPr/>
        <p:txBody>
          <a:bodyPr/>
          <a:lstStyle/>
          <a:p>
            <a:r>
              <a:rPr lang="en-US" dirty="0"/>
              <a:t>Proactive routing</a:t>
            </a:r>
          </a:p>
        </p:txBody>
      </p:sp>
      <p:sp>
        <p:nvSpPr>
          <p:cNvPr id="3" name="Content Placeholder 2">
            <a:extLst>
              <a:ext uri="{FF2B5EF4-FFF2-40B4-BE49-F238E27FC236}">
                <a16:creationId xmlns:a16="http://schemas.microsoft.com/office/drawing/2014/main" id="{5EB33C0C-617A-4CA7-A688-2CE7B014EC3B}"/>
              </a:ext>
            </a:extLst>
          </p:cNvPr>
          <p:cNvSpPr>
            <a:spLocks noGrp="1"/>
          </p:cNvSpPr>
          <p:nvPr>
            <p:ph idx="1"/>
          </p:nvPr>
        </p:nvSpPr>
        <p:spPr/>
        <p:txBody>
          <a:bodyPr>
            <a:normAutofit lnSpcReduction="10000"/>
          </a:bodyPr>
          <a:lstStyle/>
          <a:p>
            <a:r>
              <a:rPr lang="en-US" dirty="0">
                <a:latin typeface="+mj-lt"/>
              </a:rPr>
              <a:t>Alternative to reactive is to know the routes ahead of time</a:t>
            </a:r>
          </a:p>
          <a:p>
            <a:pPr lvl="1"/>
            <a:endParaRPr lang="en-US" dirty="0">
              <a:latin typeface="+mj-lt"/>
            </a:endParaRPr>
          </a:p>
          <a:p>
            <a:r>
              <a:rPr lang="en-US" dirty="0">
                <a:latin typeface="+mj-lt"/>
              </a:rPr>
              <a:t>Periodically query for the possible routes in the network</a:t>
            </a:r>
          </a:p>
          <a:p>
            <a:pPr lvl="1"/>
            <a:r>
              <a:rPr lang="en-US" dirty="0">
                <a:latin typeface="+mj-lt"/>
              </a:rPr>
              <a:t>Save all routes that are important (maybe just all routes?)</a:t>
            </a:r>
          </a:p>
          <a:p>
            <a:pPr lvl="1"/>
            <a:r>
              <a:rPr lang="en-US" dirty="0">
                <a:latin typeface="+mj-lt"/>
              </a:rPr>
              <a:t>Also redetermine routes whenever topology changes (nodes join/leave)</a:t>
            </a:r>
          </a:p>
          <a:p>
            <a:pPr lvl="1"/>
            <a:endParaRPr lang="en-US" dirty="0">
              <a:latin typeface="+mj-lt"/>
            </a:endParaRPr>
          </a:p>
          <a:p>
            <a:r>
              <a:rPr lang="en-US" dirty="0">
                <a:latin typeface="+mj-lt"/>
              </a:rPr>
              <a:t>Upside: when a packet arrives, route to destination is already known</a:t>
            </a:r>
          </a:p>
          <a:p>
            <a:pPr lvl="1"/>
            <a:endParaRPr lang="en-US" dirty="0">
              <a:latin typeface="+mj-lt"/>
            </a:endParaRPr>
          </a:p>
          <a:p>
            <a:r>
              <a:rPr lang="en-US" dirty="0">
                <a:latin typeface="+mj-lt"/>
              </a:rPr>
              <a:t>Downside: requires more memory and effort on part of routers</a:t>
            </a:r>
          </a:p>
          <a:p>
            <a:pPr lvl="1"/>
            <a:r>
              <a:rPr lang="en-US" dirty="0">
                <a:latin typeface="+mj-lt"/>
              </a:rPr>
              <a:t>Wastes some network bandwidth on checking for route changes</a:t>
            </a:r>
          </a:p>
        </p:txBody>
      </p:sp>
      <p:sp>
        <p:nvSpPr>
          <p:cNvPr id="4" name="Slide Number Placeholder 3">
            <a:extLst>
              <a:ext uri="{FF2B5EF4-FFF2-40B4-BE49-F238E27FC236}">
                <a16:creationId xmlns:a16="http://schemas.microsoft.com/office/drawing/2014/main" id="{79A002C9-80A6-4FFE-A3AB-E0C973C0C1E9}"/>
              </a:ext>
            </a:extLst>
          </p:cNvPr>
          <p:cNvSpPr>
            <a:spLocks noGrp="1"/>
          </p:cNvSpPr>
          <p:nvPr>
            <p:ph type="sldNum" sz="quarter" idx="12"/>
          </p:nvPr>
        </p:nvSpPr>
        <p:spPr/>
        <p:txBody>
          <a:bodyPr/>
          <a:lstStyle/>
          <a:p>
            <a:fld id="{0778C724-3839-4D76-A707-B4C23905D055}" type="slidenum">
              <a:rPr lang="en-US" smtClean="0"/>
              <a:t>18</a:t>
            </a:fld>
            <a:endParaRPr lang="en-US"/>
          </a:p>
        </p:txBody>
      </p:sp>
    </p:spTree>
    <p:extLst>
      <p:ext uri="{BB962C8B-B14F-4D97-AF65-F5344CB8AC3E}">
        <p14:creationId xmlns:p14="http://schemas.microsoft.com/office/powerpoint/2010/main" val="226220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b="1" dirty="0">
                <a:sym typeface="Wingdings" pitchFamily="2" charset="2"/>
              </a:rPr>
              <a:t>Wi-Fi</a:t>
            </a:r>
            <a:endParaRPr lang="en-US" b="1" dirty="0">
              <a:latin typeface="+mj-lt"/>
              <a:sym typeface="Wingdings" pitchFamily="2" charset="2"/>
            </a:endParaRPr>
          </a:p>
          <a:p>
            <a:r>
              <a:rPr lang="en-US" dirty="0">
                <a:latin typeface="+mj-lt"/>
                <a:sym typeface="Wingdings" pitchFamily="2" charset="2"/>
              </a:rPr>
              <a:t>Cellular</a:t>
            </a:r>
          </a:p>
          <a:p>
            <a:r>
              <a:rPr lang="en-US" dirty="0">
                <a:sym typeface="Wingdings" pitchFamily="2" charset="2"/>
              </a:rPr>
              <a:t>Bluetooth</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19</a:t>
            </a:fld>
            <a:endParaRPr lang="sv-SE"/>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a:latin typeface="+mn-lt"/>
              </a:rPr>
              <a:t>Roadmap of the lecture today</a:t>
            </a:r>
            <a:endParaRPr lang="en-SE" sz="400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2518548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Discussion regarding the project</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vert="horz" lIns="91440" tIns="45720" rIns="91440" bIns="45720" rtlCol="0" anchor="t">
            <a:normAutofit/>
          </a:bodyPr>
          <a:lstStyle/>
          <a:p>
            <a:pPr algn="just"/>
            <a:r>
              <a:rPr lang="en-US" dirty="0">
                <a:latin typeface="+mj-lt"/>
              </a:rPr>
              <a:t>Deadline: April </a:t>
            </a:r>
            <a:r>
              <a:rPr lang="en-US" dirty="0"/>
              <a:t>26th April</a:t>
            </a:r>
            <a:endParaRPr lang="en-US" dirty="0">
              <a:latin typeface="+mj-lt"/>
              <a:cs typeface="Calibri Light"/>
            </a:endParaRPr>
          </a:p>
          <a:p>
            <a:pPr algn="just"/>
            <a:r>
              <a:rPr lang="en-US" dirty="0">
                <a:latin typeface="+mj-lt"/>
              </a:rPr>
              <a:t>Submission after deadline: No Penalty</a:t>
            </a:r>
            <a:r>
              <a:rPr lang="en-US" b="1" dirty="0">
                <a:latin typeface="+mj-lt"/>
              </a:rPr>
              <a:t> </a:t>
            </a:r>
            <a:r>
              <a:rPr lang="en-US" b="1" dirty="0"/>
              <a:t>(Last date: 30th April) </a:t>
            </a:r>
            <a:endParaRPr lang="en-US" b="1" dirty="0">
              <a:latin typeface="+mj-lt"/>
            </a:endParaRPr>
          </a:p>
          <a:p>
            <a:pPr algn="just"/>
            <a:r>
              <a:rPr lang="en-US" dirty="0">
                <a:latin typeface="+mj-lt"/>
              </a:rPr>
              <a:t>Two tasks needs to be performed. Builds on previous assignments</a:t>
            </a:r>
          </a:p>
          <a:p>
            <a:pPr algn="just"/>
            <a:r>
              <a:rPr lang="en-US" dirty="0"/>
              <a:t>To be submitted: Report, source code, demonstration, readme file</a:t>
            </a:r>
          </a:p>
          <a:p>
            <a:pPr algn="just"/>
            <a:endParaRPr lang="en-US" dirty="0"/>
          </a:p>
          <a:p>
            <a:pPr algn="just"/>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a:t>ambujv@nus.edu.sg</a:t>
            </a:r>
          </a:p>
        </p:txBody>
      </p:sp>
      <p:pic>
        <p:nvPicPr>
          <p:cNvPr id="4" name="Picture 3">
            <a:extLst>
              <a:ext uri="{FF2B5EF4-FFF2-40B4-BE49-F238E27FC236}">
                <a16:creationId xmlns:a16="http://schemas.microsoft.com/office/drawing/2014/main" id="{7602E265-C5FD-6046-0EA6-EC1F83B722BB}"/>
              </a:ext>
            </a:extLst>
          </p:cNvPr>
          <p:cNvPicPr>
            <a:picLocks noChangeAspect="1"/>
          </p:cNvPicPr>
          <p:nvPr/>
        </p:nvPicPr>
        <p:blipFill>
          <a:blip r:embed="rId3"/>
          <a:stretch>
            <a:fillRect/>
          </a:stretch>
        </p:blipFill>
        <p:spPr>
          <a:xfrm>
            <a:off x="6798733" y="4197567"/>
            <a:ext cx="4481286" cy="1560897"/>
          </a:xfrm>
          <a:prstGeom prst="rect">
            <a:avLst/>
          </a:prstGeom>
        </p:spPr>
      </p:pic>
      <p:pic>
        <p:nvPicPr>
          <p:cNvPr id="6" name="Picture 5">
            <a:extLst>
              <a:ext uri="{FF2B5EF4-FFF2-40B4-BE49-F238E27FC236}">
                <a16:creationId xmlns:a16="http://schemas.microsoft.com/office/drawing/2014/main" id="{2545F66B-1D5C-3E21-E530-1471978848A4}"/>
              </a:ext>
            </a:extLst>
          </p:cNvPr>
          <p:cNvPicPr>
            <a:picLocks noChangeAspect="1"/>
          </p:cNvPicPr>
          <p:nvPr/>
        </p:nvPicPr>
        <p:blipFill>
          <a:blip r:embed="rId4"/>
          <a:stretch>
            <a:fillRect/>
          </a:stretch>
        </p:blipFill>
        <p:spPr>
          <a:xfrm>
            <a:off x="911981" y="3954577"/>
            <a:ext cx="4906433" cy="1859839"/>
          </a:xfrm>
          <a:prstGeom prst="rect">
            <a:avLst/>
          </a:prstGeom>
        </p:spPr>
      </p:pic>
    </p:spTree>
    <p:extLst>
      <p:ext uri="{BB962C8B-B14F-4D97-AF65-F5344CB8AC3E}">
        <p14:creationId xmlns:p14="http://schemas.microsoft.com/office/powerpoint/2010/main" val="413603001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2465897"/>
          </a:xfrm>
        </p:spPr>
        <p:txBody>
          <a:bodyPr>
            <a:normAutofit/>
          </a:bodyPr>
          <a:lstStyle/>
          <a:p>
            <a:r>
              <a:rPr lang="en-US" dirty="0">
                <a:latin typeface="+mj-lt"/>
              </a:rPr>
              <a:t>Most of us know about </a:t>
            </a:r>
            <a:r>
              <a:rPr lang="en-US" dirty="0" err="1">
                <a:latin typeface="+mj-lt"/>
              </a:rPr>
              <a:t>WiFi</a:t>
            </a:r>
            <a:r>
              <a:rPr lang="en-US" dirty="0">
                <a:latin typeface="+mj-lt"/>
              </a:rPr>
              <a:t>! Laptops, mobile phones, other devices?</a:t>
            </a:r>
          </a:p>
          <a:p>
            <a:r>
              <a:rPr lang="en-US" dirty="0">
                <a:latin typeface="+mj-lt"/>
              </a:rPr>
              <a:t>Covers small area (approx. 10 to 30 meters), Very high speed</a:t>
            </a:r>
          </a:p>
          <a:p>
            <a:r>
              <a:rPr lang="en-US" dirty="0">
                <a:latin typeface="+mj-lt"/>
              </a:rPr>
              <a:t>The </a:t>
            </a:r>
            <a:r>
              <a:rPr lang="en-US" dirty="0" err="1">
                <a:latin typeface="+mj-lt"/>
              </a:rPr>
              <a:t>WiFi</a:t>
            </a:r>
            <a:r>
              <a:rPr lang="en-US" dirty="0">
                <a:latin typeface="+mj-lt"/>
              </a:rPr>
              <a:t> standard is almost 30 years old!</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20</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Basic facts about </a:t>
            </a:r>
            <a:r>
              <a:rPr lang="en-US" dirty="0" err="1">
                <a:latin typeface="+mn-lt"/>
              </a:rPr>
              <a:t>WiFi</a:t>
            </a:r>
            <a:endParaRPr lang="en-US" dirty="0">
              <a:latin typeface="+mn-lt"/>
            </a:endParaRPr>
          </a:p>
        </p:txBody>
      </p:sp>
      <p:pic>
        <p:nvPicPr>
          <p:cNvPr id="11" name="Picture 10">
            <a:extLst>
              <a:ext uri="{FF2B5EF4-FFF2-40B4-BE49-F238E27FC236}">
                <a16:creationId xmlns:a16="http://schemas.microsoft.com/office/drawing/2014/main" id="{E776FB4F-D5D2-2B47-7990-D5E2B7A14B57}"/>
              </a:ext>
            </a:extLst>
          </p:cNvPr>
          <p:cNvPicPr>
            <a:picLocks noChangeAspect="1"/>
          </p:cNvPicPr>
          <p:nvPr/>
        </p:nvPicPr>
        <p:blipFill>
          <a:blip r:embed="rId3"/>
          <a:stretch>
            <a:fillRect/>
          </a:stretch>
        </p:blipFill>
        <p:spPr>
          <a:xfrm>
            <a:off x="7882614" y="3234632"/>
            <a:ext cx="3154480" cy="2638292"/>
          </a:xfrm>
          <a:prstGeom prst="rect">
            <a:avLst/>
          </a:prstGeom>
        </p:spPr>
      </p:pic>
      <p:sp>
        <p:nvSpPr>
          <p:cNvPr id="2" name="Footer Placeholder 1">
            <a:extLst>
              <a:ext uri="{FF2B5EF4-FFF2-40B4-BE49-F238E27FC236}">
                <a16:creationId xmlns:a16="http://schemas.microsoft.com/office/drawing/2014/main" id="{FA3271BA-A9CA-878D-D7F9-4D83BB3F294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645688686"/>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3662453"/>
          </a:xfrm>
        </p:spPr>
        <p:txBody>
          <a:bodyPr>
            <a:normAutofit/>
          </a:bodyPr>
          <a:lstStyle/>
          <a:p>
            <a:r>
              <a:rPr lang="en-US" dirty="0">
                <a:latin typeface="+mj-lt"/>
              </a:rPr>
              <a:t>1985 – US FCC rules ISM band for unlicensed use</a:t>
            </a:r>
          </a:p>
          <a:p>
            <a:r>
              <a:rPr lang="en-US" dirty="0">
                <a:latin typeface="+mj-lt"/>
              </a:rPr>
              <a:t>1990s – </a:t>
            </a:r>
            <a:r>
              <a:rPr lang="en-US" dirty="0" err="1">
                <a:latin typeface="+mj-lt"/>
              </a:rPr>
              <a:t>WaveLAN</a:t>
            </a:r>
            <a:r>
              <a:rPr lang="en-US" dirty="0">
                <a:latin typeface="+mj-lt"/>
              </a:rPr>
              <a:t> (NCR Corporation, Netherlands)</a:t>
            </a:r>
          </a:p>
          <a:p>
            <a:pPr lvl="1"/>
            <a:r>
              <a:rPr lang="en-US" sz="2800" dirty="0">
                <a:latin typeface="+mj-lt"/>
              </a:rPr>
              <a:t>Wireless ethernet for cashier systems</a:t>
            </a:r>
          </a:p>
          <a:p>
            <a:r>
              <a:rPr lang="en-US" dirty="0">
                <a:latin typeface="+mj-lt"/>
              </a:rPr>
              <a:t>1997 – 802.11 specification</a:t>
            </a:r>
          </a:p>
          <a:p>
            <a:r>
              <a:rPr lang="en-US" dirty="0">
                <a:latin typeface="+mj-lt"/>
              </a:rPr>
              <a:t>1999 – 802.11b and 802.11a amendments</a:t>
            </a:r>
          </a:p>
          <a:p>
            <a:r>
              <a:rPr lang="en-US" dirty="0">
                <a:latin typeface="+mj-lt"/>
              </a:rPr>
              <a:t>1999 – </a:t>
            </a:r>
            <a:r>
              <a:rPr lang="en-US" dirty="0" err="1">
                <a:latin typeface="+mj-lt"/>
              </a:rPr>
              <a:t>WiFi</a:t>
            </a:r>
            <a:r>
              <a:rPr lang="en-US" dirty="0">
                <a:latin typeface="+mj-lt"/>
              </a:rPr>
              <a:t> Alliance formed for certification of devices</a:t>
            </a:r>
          </a:p>
          <a:p>
            <a:r>
              <a:rPr lang="en-US" dirty="0">
                <a:latin typeface="+mj-lt"/>
              </a:rPr>
              <a:t>1999 – Apple iBook is the first consumer </a:t>
            </a:r>
            <a:r>
              <a:rPr lang="en-US" dirty="0" err="1">
                <a:latin typeface="+mj-lt"/>
              </a:rPr>
              <a:t>WiFi</a:t>
            </a:r>
            <a:r>
              <a:rPr lang="en-US" dirty="0">
                <a:latin typeface="+mj-lt"/>
              </a:rPr>
              <a:t> product</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21</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mn-lt"/>
              </a:rPr>
              <a:t>WiFi</a:t>
            </a:r>
            <a:r>
              <a:rPr lang="en-US" dirty="0">
                <a:latin typeface="+mn-lt"/>
              </a:rPr>
              <a:t> standard timeline</a:t>
            </a:r>
          </a:p>
        </p:txBody>
      </p:sp>
      <p:pic>
        <p:nvPicPr>
          <p:cNvPr id="8" name="Picture 4">
            <a:extLst>
              <a:ext uri="{FF2B5EF4-FFF2-40B4-BE49-F238E27FC236}">
                <a16:creationId xmlns:a16="http://schemas.microsoft.com/office/drawing/2014/main" id="{83652343-6187-EBF4-C6D5-6D4F8C9495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53" t="5396" r="8911" b="5586"/>
          <a:stretch/>
        </p:blipFill>
        <p:spPr bwMode="auto">
          <a:xfrm>
            <a:off x="9935465" y="3185735"/>
            <a:ext cx="1526029" cy="1136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97F9F21-B652-14AE-56FD-B2D65B4CC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5196" y="933091"/>
            <a:ext cx="1569094" cy="18056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02C18C-9CBF-50A7-BE10-73A0516413C9}"/>
              </a:ext>
            </a:extLst>
          </p:cNvPr>
          <p:cNvPicPr>
            <a:picLocks noChangeAspect="1"/>
          </p:cNvPicPr>
          <p:nvPr/>
        </p:nvPicPr>
        <p:blipFill>
          <a:blip r:embed="rId5"/>
          <a:stretch>
            <a:fillRect/>
          </a:stretch>
        </p:blipFill>
        <p:spPr>
          <a:xfrm>
            <a:off x="9645099" y="4530834"/>
            <a:ext cx="2106759" cy="1762016"/>
          </a:xfrm>
          <a:prstGeom prst="rect">
            <a:avLst/>
          </a:prstGeom>
        </p:spPr>
      </p:pic>
      <p:sp>
        <p:nvSpPr>
          <p:cNvPr id="2" name="Footer Placeholder 1">
            <a:extLst>
              <a:ext uri="{FF2B5EF4-FFF2-40B4-BE49-F238E27FC236}">
                <a16:creationId xmlns:a16="http://schemas.microsoft.com/office/drawing/2014/main" id="{6FBC6BF7-C41A-3FA1-5BB3-32BCB2E8B66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738625168"/>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Basic </a:t>
            </a:r>
            <a:r>
              <a:rPr lang="en-US" dirty="0" err="1"/>
              <a:t>WiFi</a:t>
            </a:r>
            <a:r>
              <a:rPr lang="en-US" dirty="0"/>
              <a:t> network</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Star topology network</a:t>
            </a:r>
          </a:p>
          <a:p>
            <a:endParaRPr lang="en-US" dirty="0">
              <a:latin typeface="+mj-lt"/>
            </a:endParaRPr>
          </a:p>
          <a:p>
            <a:r>
              <a:rPr lang="en-US" dirty="0">
                <a:latin typeface="+mj-lt"/>
              </a:rPr>
              <a:t>Basic Service Set (BSS)</a:t>
            </a:r>
          </a:p>
          <a:p>
            <a:pPr lvl="1"/>
            <a:r>
              <a:rPr lang="en-US" dirty="0">
                <a:latin typeface="+mj-lt"/>
              </a:rPr>
              <a:t>Access point(s)</a:t>
            </a:r>
          </a:p>
          <a:p>
            <a:pPr lvl="1"/>
            <a:r>
              <a:rPr lang="en-US" dirty="0">
                <a:latin typeface="+mj-lt"/>
              </a:rPr>
              <a:t>Multiple connected clients</a:t>
            </a:r>
          </a:p>
          <a:p>
            <a:pPr lvl="1"/>
            <a:endParaRPr lang="en-US" dirty="0">
              <a:latin typeface="+mj-lt"/>
            </a:endParaRPr>
          </a:p>
          <a:p>
            <a:r>
              <a:rPr lang="en-US" dirty="0">
                <a:latin typeface="+mj-lt"/>
              </a:rPr>
              <a:t>Service Set ID (SSID)</a:t>
            </a:r>
          </a:p>
          <a:p>
            <a:pPr lvl="1"/>
            <a:r>
              <a:rPr lang="en-US" dirty="0">
                <a:latin typeface="+mj-lt"/>
              </a:rPr>
              <a:t>Identifies network</a:t>
            </a:r>
          </a:p>
          <a:p>
            <a:pPr lvl="1"/>
            <a:r>
              <a:rPr lang="en-US" dirty="0">
                <a:latin typeface="+mj-lt"/>
              </a:rPr>
              <a:t>Broadcast by access point in beacons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1028" name="Picture 4">
            <a:extLst>
              <a:ext uri="{FF2B5EF4-FFF2-40B4-BE49-F238E27FC236}">
                <a16:creationId xmlns:a16="http://schemas.microsoft.com/office/drawing/2014/main" id="{3FB12052-C0B8-4EB5-8A6F-CC500E86E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794" y="2818957"/>
            <a:ext cx="4419600" cy="335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763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4CC4-1F63-4266-8087-6B3343082292}"/>
              </a:ext>
            </a:extLst>
          </p:cNvPr>
          <p:cNvSpPr>
            <a:spLocks noGrp="1"/>
          </p:cNvSpPr>
          <p:nvPr>
            <p:ph type="title"/>
          </p:nvPr>
        </p:nvSpPr>
        <p:spPr/>
        <p:txBody>
          <a:bodyPr/>
          <a:lstStyle/>
          <a:p>
            <a:r>
              <a:rPr lang="en-US" dirty="0" err="1"/>
              <a:t>Backoff</a:t>
            </a:r>
            <a:r>
              <a:rPr lang="en-US" dirty="0"/>
              <a:t> in </a:t>
            </a:r>
            <a:r>
              <a:rPr lang="en-US" dirty="0" err="1"/>
              <a:t>WiFi</a:t>
            </a:r>
            <a:endParaRPr lang="en-US" dirty="0"/>
          </a:p>
        </p:txBody>
      </p:sp>
      <p:sp>
        <p:nvSpPr>
          <p:cNvPr id="3" name="Content Placeholder 2">
            <a:extLst>
              <a:ext uri="{FF2B5EF4-FFF2-40B4-BE49-F238E27FC236}">
                <a16:creationId xmlns:a16="http://schemas.microsoft.com/office/drawing/2014/main" id="{36B426FA-8927-4EC9-B031-BA8075BEF51D}"/>
              </a:ext>
            </a:extLst>
          </p:cNvPr>
          <p:cNvSpPr>
            <a:spLocks noGrp="1"/>
          </p:cNvSpPr>
          <p:nvPr>
            <p:ph idx="1"/>
          </p:nvPr>
        </p:nvSpPr>
        <p:spPr/>
        <p:txBody>
          <a:bodyPr>
            <a:normAutofit fontScale="92500" lnSpcReduction="20000"/>
          </a:bodyPr>
          <a:lstStyle/>
          <a:p>
            <a:r>
              <a:rPr lang="en-US" dirty="0">
                <a:latin typeface="+mj-lt"/>
              </a:rPr>
              <a:t>Listen for activity</a:t>
            </a:r>
          </a:p>
          <a:p>
            <a:pPr lvl="1"/>
            <a:r>
              <a:rPr lang="en-US" dirty="0">
                <a:latin typeface="+mj-lt"/>
              </a:rPr>
              <a:t>If free</a:t>
            </a:r>
          </a:p>
          <a:p>
            <a:pPr lvl="2"/>
            <a:r>
              <a:rPr lang="en-US" dirty="0">
                <a:latin typeface="+mj-lt"/>
              </a:rPr>
              <a:t>Wait for Inter Frame Spacing (IFS)</a:t>
            </a:r>
          </a:p>
          <a:p>
            <a:pPr lvl="2"/>
            <a:r>
              <a:rPr lang="en-US" dirty="0">
                <a:latin typeface="+mj-lt"/>
              </a:rPr>
              <a:t>If still free, transmit</a:t>
            </a:r>
          </a:p>
          <a:p>
            <a:pPr lvl="2"/>
            <a:endParaRPr lang="en-US" dirty="0">
              <a:latin typeface="+mj-lt"/>
            </a:endParaRPr>
          </a:p>
          <a:p>
            <a:pPr lvl="1"/>
            <a:r>
              <a:rPr lang="en-US" dirty="0">
                <a:latin typeface="+mj-lt"/>
              </a:rPr>
              <a:t>If busy</a:t>
            </a:r>
          </a:p>
          <a:p>
            <a:pPr lvl="2"/>
            <a:r>
              <a:rPr lang="en-US" dirty="0">
                <a:latin typeface="+mj-lt"/>
              </a:rPr>
              <a:t>Randomly select a number of </a:t>
            </a:r>
            <a:r>
              <a:rPr lang="en-US" dirty="0" err="1">
                <a:latin typeface="+mj-lt"/>
              </a:rPr>
              <a:t>backoff</a:t>
            </a:r>
            <a:r>
              <a:rPr lang="en-US" dirty="0">
                <a:latin typeface="+mj-lt"/>
              </a:rPr>
              <a:t> </a:t>
            </a:r>
            <a:r>
              <a:rPr lang="en-US" b="1" dirty="0">
                <a:latin typeface="+mj-lt"/>
              </a:rPr>
              <a:t>Slots</a:t>
            </a:r>
          </a:p>
          <a:p>
            <a:pPr lvl="2"/>
            <a:r>
              <a:rPr lang="en-US" dirty="0">
                <a:latin typeface="+mj-lt"/>
              </a:rPr>
              <a:t>Count down slots whenever medium is not busy</a:t>
            </a:r>
          </a:p>
          <a:p>
            <a:pPr lvl="2"/>
            <a:r>
              <a:rPr lang="en-US" dirty="0">
                <a:latin typeface="+mj-lt"/>
              </a:rPr>
              <a:t>If busy when </a:t>
            </a:r>
            <a:r>
              <a:rPr lang="en-US" dirty="0" err="1">
                <a:latin typeface="+mj-lt"/>
              </a:rPr>
              <a:t>backoff</a:t>
            </a:r>
            <a:r>
              <a:rPr lang="en-US" dirty="0">
                <a:latin typeface="+mj-lt"/>
              </a:rPr>
              <a:t> completes:</a:t>
            </a:r>
          </a:p>
          <a:p>
            <a:pPr lvl="3"/>
            <a:r>
              <a:rPr lang="en-US" dirty="0">
                <a:latin typeface="+mj-lt"/>
              </a:rPr>
              <a:t>Increase maximum </a:t>
            </a:r>
            <a:r>
              <a:rPr lang="en-US" dirty="0" err="1">
                <a:latin typeface="+mj-lt"/>
              </a:rPr>
              <a:t>backoff</a:t>
            </a:r>
            <a:r>
              <a:rPr lang="en-US" dirty="0">
                <a:latin typeface="+mj-lt"/>
              </a:rPr>
              <a:t> Slots</a:t>
            </a:r>
          </a:p>
          <a:p>
            <a:pPr lvl="3"/>
            <a:r>
              <a:rPr lang="en-US" dirty="0">
                <a:latin typeface="+mj-lt"/>
              </a:rPr>
              <a:t>Repeat</a:t>
            </a:r>
          </a:p>
          <a:p>
            <a:pPr lvl="3"/>
            <a:endParaRPr lang="en-US" dirty="0">
              <a:latin typeface="+mj-lt"/>
            </a:endParaRPr>
          </a:p>
          <a:p>
            <a:r>
              <a:rPr lang="en-US" dirty="0">
                <a:latin typeface="+mj-lt"/>
              </a:rPr>
              <a:t>Slot time: basic time unit for protocol</a:t>
            </a:r>
          </a:p>
          <a:p>
            <a:pPr lvl="1"/>
            <a:r>
              <a:rPr lang="en-US" dirty="0">
                <a:latin typeface="+mj-lt"/>
              </a:rPr>
              <a:t>Total time of: switch from Rx to Tx, plus processing time, plus propagation delay</a:t>
            </a:r>
          </a:p>
        </p:txBody>
      </p:sp>
      <p:sp>
        <p:nvSpPr>
          <p:cNvPr id="4" name="Slide Number Placeholder 3">
            <a:extLst>
              <a:ext uri="{FF2B5EF4-FFF2-40B4-BE49-F238E27FC236}">
                <a16:creationId xmlns:a16="http://schemas.microsoft.com/office/drawing/2014/main" id="{66233EF6-1FE9-4B06-A57B-6B99302915CD}"/>
              </a:ext>
            </a:extLst>
          </p:cNvPr>
          <p:cNvSpPr>
            <a:spLocks noGrp="1"/>
          </p:cNvSpPr>
          <p:nvPr>
            <p:ph type="sldNum" sz="quarter" idx="12"/>
          </p:nvPr>
        </p:nvSpPr>
        <p:spPr/>
        <p:txBody>
          <a:bodyPr/>
          <a:lstStyle/>
          <a:p>
            <a:fld id="{0778C724-3839-4D76-A707-B4C23905D055}" type="slidenum">
              <a:rPr lang="en-US" smtClean="0"/>
              <a:t>23</a:t>
            </a:fld>
            <a:endParaRPr lang="en-US"/>
          </a:p>
        </p:txBody>
      </p:sp>
    </p:spTree>
    <p:extLst>
      <p:ext uri="{BB962C8B-B14F-4D97-AF65-F5344CB8AC3E}">
        <p14:creationId xmlns:p14="http://schemas.microsoft.com/office/powerpoint/2010/main" val="282843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6B4F-82C5-426E-BD6E-CA0149CA6E9A}"/>
              </a:ext>
            </a:extLst>
          </p:cNvPr>
          <p:cNvSpPr>
            <a:spLocks noGrp="1"/>
          </p:cNvSpPr>
          <p:nvPr>
            <p:ph type="title"/>
          </p:nvPr>
        </p:nvSpPr>
        <p:spPr/>
        <p:txBody>
          <a:bodyPr/>
          <a:lstStyle/>
          <a:p>
            <a:r>
              <a:rPr lang="en-US" dirty="0"/>
              <a:t>Prioritizing packets with varying IFS</a:t>
            </a:r>
          </a:p>
        </p:txBody>
      </p:sp>
      <p:sp>
        <p:nvSpPr>
          <p:cNvPr id="3" name="Content Placeholder 2">
            <a:extLst>
              <a:ext uri="{FF2B5EF4-FFF2-40B4-BE49-F238E27FC236}">
                <a16:creationId xmlns:a16="http://schemas.microsoft.com/office/drawing/2014/main" id="{D447B692-827D-4CE0-9079-68A48AC3B1A0}"/>
              </a:ext>
            </a:extLst>
          </p:cNvPr>
          <p:cNvSpPr>
            <a:spLocks noGrp="1"/>
          </p:cNvSpPr>
          <p:nvPr>
            <p:ph idx="1"/>
          </p:nvPr>
        </p:nvSpPr>
        <p:spPr>
          <a:xfrm>
            <a:off x="836193" y="1494744"/>
            <a:ext cx="10515600" cy="4351338"/>
          </a:xfrm>
        </p:spPr>
        <p:txBody>
          <a:bodyPr/>
          <a:lstStyle/>
          <a:p>
            <a:r>
              <a:rPr lang="en-US" dirty="0">
                <a:latin typeface="+mj-lt"/>
              </a:rPr>
              <a:t>Tiered Contention Multiple Access (TCMA)</a:t>
            </a:r>
          </a:p>
          <a:p>
            <a:pPr lvl="1"/>
            <a:r>
              <a:rPr lang="en-US" dirty="0">
                <a:latin typeface="+mj-lt"/>
              </a:rPr>
              <a:t>Idea: assign different inter-frame spacing based on traffic class</a:t>
            </a:r>
          </a:p>
          <a:p>
            <a:pPr lvl="1"/>
            <a:r>
              <a:rPr lang="en-US" dirty="0">
                <a:latin typeface="+mj-lt"/>
              </a:rPr>
              <a:t>Inherently prioritizes communication</a:t>
            </a:r>
          </a:p>
          <a:p>
            <a:pPr lvl="1"/>
            <a:endParaRPr lang="en-US" dirty="0">
              <a:latin typeface="+mj-lt"/>
            </a:endParaRPr>
          </a:p>
          <a:p>
            <a:r>
              <a:rPr lang="en-US" dirty="0">
                <a:latin typeface="+mj-lt"/>
              </a:rPr>
              <a:t>Acknowledgements sent with Short IFS (SIFS)</a:t>
            </a:r>
          </a:p>
          <a:p>
            <a:pPr lvl="1"/>
            <a:r>
              <a:rPr lang="en-US" dirty="0">
                <a:latin typeface="+mj-lt"/>
              </a:rPr>
              <a:t>Will always transmit before new data clears CSMA check</a:t>
            </a:r>
          </a:p>
          <a:p>
            <a:r>
              <a:rPr lang="en-US" dirty="0">
                <a:latin typeface="+mj-lt"/>
              </a:rPr>
              <a:t>New data sent with DCF IFS (DIFS)</a:t>
            </a:r>
          </a:p>
        </p:txBody>
      </p:sp>
      <p:sp>
        <p:nvSpPr>
          <p:cNvPr id="4" name="Slide Number Placeholder 3">
            <a:extLst>
              <a:ext uri="{FF2B5EF4-FFF2-40B4-BE49-F238E27FC236}">
                <a16:creationId xmlns:a16="http://schemas.microsoft.com/office/drawing/2014/main" id="{85FB947F-5805-4653-B1F5-C3EBDE6D6D4C}"/>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2050" name="Picture 2">
            <a:extLst>
              <a:ext uri="{FF2B5EF4-FFF2-40B4-BE49-F238E27FC236}">
                <a16:creationId xmlns:a16="http://schemas.microsoft.com/office/drawing/2014/main" id="{B4D74070-417E-4D86-B72C-5F5F9CE9C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381" y="4584700"/>
            <a:ext cx="6753225"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309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43C12C-A966-4B07-B04A-BEE170F88023}"/>
              </a:ext>
            </a:extLst>
          </p:cNvPr>
          <p:cNvSpPr/>
          <p:nvPr/>
        </p:nvSpPr>
        <p:spPr>
          <a:xfrm flipV="1">
            <a:off x="1473200" y="2894112"/>
            <a:ext cx="1231900" cy="3316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7D188-64D0-4715-869A-161D4A1DBB9F}"/>
              </a:ext>
            </a:extLst>
          </p:cNvPr>
          <p:cNvSpPr>
            <a:spLocks noGrp="1"/>
          </p:cNvSpPr>
          <p:nvPr>
            <p:ph type="title"/>
          </p:nvPr>
        </p:nvSpPr>
        <p:spPr/>
        <p:txBody>
          <a:bodyPr/>
          <a:lstStyle/>
          <a:p>
            <a:r>
              <a:rPr lang="en-US" dirty="0"/>
              <a:t>802.11 </a:t>
            </a:r>
            <a:r>
              <a:rPr lang="en-US" dirty="0" err="1"/>
              <a:t>backoff</a:t>
            </a:r>
            <a:r>
              <a:rPr lang="en-US" dirty="0"/>
              <a:t> example</a:t>
            </a:r>
          </a:p>
        </p:txBody>
      </p:sp>
      <p:sp>
        <p:nvSpPr>
          <p:cNvPr id="3" name="Content Placeholder 2">
            <a:extLst>
              <a:ext uri="{FF2B5EF4-FFF2-40B4-BE49-F238E27FC236}">
                <a16:creationId xmlns:a16="http://schemas.microsoft.com/office/drawing/2014/main" id="{52591B97-3228-44C7-A3D7-54EEE4B45247}"/>
              </a:ext>
            </a:extLst>
          </p:cNvPr>
          <p:cNvSpPr>
            <a:spLocks noGrp="1"/>
          </p:cNvSpPr>
          <p:nvPr>
            <p:ph idx="1"/>
          </p:nvPr>
        </p:nvSpPr>
        <p:spPr>
          <a:xfrm>
            <a:off x="838200" y="1416636"/>
            <a:ext cx="10515600" cy="4351338"/>
          </a:xfrm>
        </p:spPr>
        <p:txBody>
          <a:bodyPr/>
          <a:lstStyle/>
          <a:p>
            <a:r>
              <a:rPr lang="en-US" dirty="0"/>
              <a:t>B reaches zero </a:t>
            </a:r>
            <a:r>
              <a:rPr lang="en-US" dirty="0" err="1"/>
              <a:t>backoff</a:t>
            </a:r>
            <a:r>
              <a:rPr lang="en-US" dirty="0"/>
              <a:t>, finds channel empty, transmits</a:t>
            </a:r>
          </a:p>
          <a:p>
            <a:pPr lvl="1"/>
            <a:r>
              <a:rPr lang="en-US" dirty="0"/>
              <a:t>A pauses its </a:t>
            </a:r>
            <a:r>
              <a:rPr lang="en-US" dirty="0" err="1"/>
              <a:t>backoff</a:t>
            </a:r>
            <a:r>
              <a:rPr lang="en-US" dirty="0"/>
              <a:t> again for duration plus ACK</a:t>
            </a:r>
          </a:p>
          <a:p>
            <a:pPr lvl="1"/>
            <a:endParaRPr lang="en-US" dirty="0"/>
          </a:p>
        </p:txBody>
      </p:sp>
      <p:sp>
        <p:nvSpPr>
          <p:cNvPr id="4" name="Slide Number Placeholder 3">
            <a:extLst>
              <a:ext uri="{FF2B5EF4-FFF2-40B4-BE49-F238E27FC236}">
                <a16:creationId xmlns:a16="http://schemas.microsoft.com/office/drawing/2014/main" id="{750A57F4-06D2-457D-A915-DD7692AC7CEC}"/>
              </a:ext>
            </a:extLst>
          </p:cNvPr>
          <p:cNvSpPr>
            <a:spLocks noGrp="1"/>
          </p:cNvSpPr>
          <p:nvPr>
            <p:ph type="sldNum" sz="quarter" idx="12"/>
          </p:nvPr>
        </p:nvSpPr>
        <p:spPr/>
        <p:txBody>
          <a:bodyPr/>
          <a:lstStyle/>
          <a:p>
            <a:fld id="{0778C724-3839-4D76-A707-B4C23905D055}" type="slidenum">
              <a:rPr lang="en-US" smtClean="0"/>
              <a:t>25</a:t>
            </a:fld>
            <a:endParaRPr lang="en-US"/>
          </a:p>
        </p:txBody>
      </p:sp>
      <p:cxnSp>
        <p:nvCxnSpPr>
          <p:cNvPr id="6" name="Straight Arrow Connector 5">
            <a:extLst>
              <a:ext uri="{FF2B5EF4-FFF2-40B4-BE49-F238E27FC236}">
                <a16:creationId xmlns:a16="http://schemas.microsoft.com/office/drawing/2014/main" id="{23EB10BB-01EE-4328-971C-E0D0026F44B9}"/>
              </a:ext>
            </a:extLst>
          </p:cNvPr>
          <p:cNvCxnSpPr/>
          <p:nvPr/>
        </p:nvCxnSpPr>
        <p:spPr>
          <a:xfrm>
            <a:off x="1473200" y="3962400"/>
            <a:ext cx="8813800" cy="0"/>
          </a:xfrm>
          <a:prstGeom prst="straightConnector1">
            <a:avLst/>
          </a:prstGeom>
          <a:ln w="3810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DE9FFE1-D0FE-42BE-9343-7F0AA43EF955}"/>
              </a:ext>
            </a:extLst>
          </p:cNvPr>
          <p:cNvCxnSpPr/>
          <p:nvPr/>
        </p:nvCxnSpPr>
        <p:spPr>
          <a:xfrm>
            <a:off x="1473200" y="5092700"/>
            <a:ext cx="8813800" cy="0"/>
          </a:xfrm>
          <a:prstGeom prst="straightConnector1">
            <a:avLst/>
          </a:prstGeom>
          <a:ln w="38100">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2B4B97F9-162D-44A8-91F1-48CFF948AB48}"/>
              </a:ext>
            </a:extLst>
          </p:cNvPr>
          <p:cNvCxnSpPr/>
          <p:nvPr/>
        </p:nvCxnSpPr>
        <p:spPr>
          <a:xfrm>
            <a:off x="1473200" y="6146800"/>
            <a:ext cx="8813800" cy="0"/>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F9429DB-144A-412F-97F0-3AB79B133E58}"/>
              </a:ext>
            </a:extLst>
          </p:cNvPr>
          <p:cNvSpPr txBox="1"/>
          <p:nvPr/>
        </p:nvSpPr>
        <p:spPr>
          <a:xfrm>
            <a:off x="1511301" y="4021723"/>
            <a:ext cx="1231900" cy="338554"/>
          </a:xfrm>
          <a:prstGeom prst="rect">
            <a:avLst/>
          </a:prstGeom>
          <a:noFill/>
        </p:spPr>
        <p:txBody>
          <a:bodyPr wrap="square" rtlCol="0">
            <a:spAutoFit/>
          </a:bodyPr>
          <a:lstStyle/>
          <a:p>
            <a:r>
              <a:rPr lang="en-US" sz="1600" dirty="0"/>
              <a:t>Arrival A</a:t>
            </a:r>
          </a:p>
        </p:txBody>
      </p:sp>
      <p:cxnSp>
        <p:nvCxnSpPr>
          <p:cNvPr id="12" name="Straight Arrow Connector 11">
            <a:extLst>
              <a:ext uri="{FF2B5EF4-FFF2-40B4-BE49-F238E27FC236}">
                <a16:creationId xmlns:a16="http://schemas.microsoft.com/office/drawing/2014/main" id="{B7353FB7-DF99-4BA9-9252-42B870084A6F}"/>
              </a:ext>
            </a:extLst>
          </p:cNvPr>
          <p:cNvCxnSpPr>
            <a:cxnSpLocks/>
          </p:cNvCxnSpPr>
          <p:nvPr/>
        </p:nvCxnSpPr>
        <p:spPr>
          <a:xfrm flipV="1">
            <a:off x="1905000" y="3543274"/>
            <a:ext cx="0" cy="419126"/>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DD151CB-E98B-4D8D-BA41-8C44CCDCDB74}"/>
              </a:ext>
            </a:extLst>
          </p:cNvPr>
          <p:cNvSpPr txBox="1"/>
          <p:nvPr/>
        </p:nvSpPr>
        <p:spPr>
          <a:xfrm>
            <a:off x="1016001" y="3819952"/>
            <a:ext cx="355600" cy="338554"/>
          </a:xfrm>
          <a:prstGeom prst="rect">
            <a:avLst/>
          </a:prstGeom>
          <a:solidFill>
            <a:schemeClr val="accent1">
              <a:lumMod val="75000"/>
            </a:schemeClr>
          </a:solidFill>
          <a:ln>
            <a:noFill/>
          </a:ln>
        </p:spPr>
        <p:txBody>
          <a:bodyPr wrap="square" rtlCol="0">
            <a:spAutoFit/>
          </a:bodyPr>
          <a:lstStyle/>
          <a:p>
            <a:r>
              <a:rPr lang="en-US" sz="1600" b="1" dirty="0">
                <a:solidFill>
                  <a:schemeClr val="bg1"/>
                </a:solidFill>
              </a:rPr>
              <a:t>A</a:t>
            </a:r>
          </a:p>
        </p:txBody>
      </p:sp>
      <p:sp>
        <p:nvSpPr>
          <p:cNvPr id="19" name="TextBox 18">
            <a:extLst>
              <a:ext uri="{FF2B5EF4-FFF2-40B4-BE49-F238E27FC236}">
                <a16:creationId xmlns:a16="http://schemas.microsoft.com/office/drawing/2014/main" id="{67BB9661-99EA-4ECC-823A-42D10564CFD4}"/>
              </a:ext>
            </a:extLst>
          </p:cNvPr>
          <p:cNvSpPr txBox="1"/>
          <p:nvPr/>
        </p:nvSpPr>
        <p:spPr>
          <a:xfrm>
            <a:off x="1016001" y="4923423"/>
            <a:ext cx="355600" cy="338554"/>
          </a:xfrm>
          <a:prstGeom prst="rect">
            <a:avLst/>
          </a:prstGeom>
          <a:solidFill>
            <a:schemeClr val="accent2">
              <a:lumMod val="75000"/>
            </a:schemeClr>
          </a:solidFill>
          <a:ln>
            <a:noFill/>
          </a:ln>
        </p:spPr>
        <p:txBody>
          <a:bodyPr wrap="square" rtlCol="0">
            <a:spAutoFit/>
          </a:bodyPr>
          <a:lstStyle/>
          <a:p>
            <a:r>
              <a:rPr lang="en-US" sz="1600" b="1" dirty="0">
                <a:solidFill>
                  <a:schemeClr val="bg1"/>
                </a:solidFill>
              </a:rPr>
              <a:t>B</a:t>
            </a:r>
          </a:p>
        </p:txBody>
      </p:sp>
      <p:sp>
        <p:nvSpPr>
          <p:cNvPr id="20" name="TextBox 19">
            <a:extLst>
              <a:ext uri="{FF2B5EF4-FFF2-40B4-BE49-F238E27FC236}">
                <a16:creationId xmlns:a16="http://schemas.microsoft.com/office/drawing/2014/main" id="{27FE0C0F-08A6-4C74-AD49-7056C97418EF}"/>
              </a:ext>
            </a:extLst>
          </p:cNvPr>
          <p:cNvSpPr txBox="1"/>
          <p:nvPr/>
        </p:nvSpPr>
        <p:spPr>
          <a:xfrm>
            <a:off x="1016001" y="5977523"/>
            <a:ext cx="355600" cy="338554"/>
          </a:xfrm>
          <a:prstGeom prst="rect">
            <a:avLst/>
          </a:prstGeom>
          <a:solidFill>
            <a:schemeClr val="accent4">
              <a:lumMod val="75000"/>
            </a:schemeClr>
          </a:solidFill>
          <a:ln>
            <a:noFill/>
          </a:ln>
        </p:spPr>
        <p:txBody>
          <a:bodyPr wrap="square" rtlCol="0">
            <a:spAutoFit/>
          </a:bodyPr>
          <a:lstStyle/>
          <a:p>
            <a:r>
              <a:rPr lang="en-US" sz="1600" b="1" dirty="0">
                <a:solidFill>
                  <a:schemeClr val="bg1"/>
                </a:solidFill>
              </a:rPr>
              <a:t>C</a:t>
            </a:r>
          </a:p>
        </p:txBody>
      </p:sp>
      <p:sp>
        <p:nvSpPr>
          <p:cNvPr id="21" name="TextBox 20">
            <a:extLst>
              <a:ext uri="{FF2B5EF4-FFF2-40B4-BE49-F238E27FC236}">
                <a16:creationId xmlns:a16="http://schemas.microsoft.com/office/drawing/2014/main" id="{2C52C249-F369-4AEE-8746-99F864E95220}"/>
              </a:ext>
            </a:extLst>
          </p:cNvPr>
          <p:cNvSpPr txBox="1"/>
          <p:nvPr/>
        </p:nvSpPr>
        <p:spPr>
          <a:xfrm>
            <a:off x="1473200" y="2555557"/>
            <a:ext cx="1498600" cy="338554"/>
          </a:xfrm>
          <a:prstGeom prst="rect">
            <a:avLst/>
          </a:prstGeom>
          <a:noFill/>
        </p:spPr>
        <p:txBody>
          <a:bodyPr wrap="square" rtlCol="0">
            <a:spAutoFit/>
          </a:bodyPr>
          <a:lstStyle/>
          <a:p>
            <a:r>
              <a:rPr lang="en-US" sz="1600" dirty="0"/>
              <a:t>Other Traffic</a:t>
            </a:r>
          </a:p>
        </p:txBody>
      </p:sp>
      <p:sp>
        <p:nvSpPr>
          <p:cNvPr id="22" name="Rectangle 21">
            <a:extLst>
              <a:ext uri="{FF2B5EF4-FFF2-40B4-BE49-F238E27FC236}">
                <a16:creationId xmlns:a16="http://schemas.microsoft.com/office/drawing/2014/main" id="{E683DA92-1259-4B7A-8275-8D345041A2D8}"/>
              </a:ext>
            </a:extLst>
          </p:cNvPr>
          <p:cNvSpPr/>
          <p:nvPr/>
        </p:nvSpPr>
        <p:spPr>
          <a:xfrm flipV="1">
            <a:off x="3111500" y="2894111"/>
            <a:ext cx="355600" cy="3316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F7804E-687D-4823-B782-27F54F28952B}"/>
              </a:ext>
            </a:extLst>
          </p:cNvPr>
          <p:cNvCxnSpPr>
            <a:cxnSpLocks/>
          </p:cNvCxnSpPr>
          <p:nvPr/>
        </p:nvCxnSpPr>
        <p:spPr>
          <a:xfrm>
            <a:off x="2705100" y="2894111"/>
            <a:ext cx="0"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969810B7-EDED-4AEC-9B9D-9E2C887ADF48}"/>
              </a:ext>
            </a:extLst>
          </p:cNvPr>
          <p:cNvCxnSpPr>
            <a:cxnSpLocks/>
          </p:cNvCxnSpPr>
          <p:nvPr/>
        </p:nvCxnSpPr>
        <p:spPr>
          <a:xfrm>
            <a:off x="3111500" y="2894111"/>
            <a:ext cx="0"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411D95F-142C-4839-BB0D-D3715ADDA6DF}"/>
              </a:ext>
            </a:extLst>
          </p:cNvPr>
          <p:cNvSpPr txBox="1"/>
          <p:nvPr/>
        </p:nvSpPr>
        <p:spPr>
          <a:xfrm>
            <a:off x="3088105" y="2555557"/>
            <a:ext cx="1498600" cy="338554"/>
          </a:xfrm>
          <a:prstGeom prst="rect">
            <a:avLst/>
          </a:prstGeom>
          <a:noFill/>
        </p:spPr>
        <p:txBody>
          <a:bodyPr wrap="square" rtlCol="0">
            <a:spAutoFit/>
          </a:bodyPr>
          <a:lstStyle/>
          <a:p>
            <a:r>
              <a:rPr lang="en-US" sz="1600" dirty="0"/>
              <a:t>ACK</a:t>
            </a:r>
          </a:p>
        </p:txBody>
      </p:sp>
      <p:sp>
        <p:nvSpPr>
          <p:cNvPr id="27" name="TextBox 26">
            <a:extLst>
              <a:ext uri="{FF2B5EF4-FFF2-40B4-BE49-F238E27FC236}">
                <a16:creationId xmlns:a16="http://schemas.microsoft.com/office/drawing/2014/main" id="{E9484B0E-74B3-48CA-AC23-2B643E25855A}"/>
              </a:ext>
            </a:extLst>
          </p:cNvPr>
          <p:cNvSpPr txBox="1"/>
          <p:nvPr/>
        </p:nvSpPr>
        <p:spPr>
          <a:xfrm>
            <a:off x="2628910" y="3210122"/>
            <a:ext cx="876290" cy="276999"/>
          </a:xfrm>
          <a:prstGeom prst="rect">
            <a:avLst/>
          </a:prstGeom>
          <a:noFill/>
        </p:spPr>
        <p:txBody>
          <a:bodyPr wrap="square" rtlCol="0">
            <a:spAutoFit/>
          </a:bodyPr>
          <a:lstStyle/>
          <a:p>
            <a:r>
              <a:rPr lang="en-US" sz="1200" b="1" dirty="0"/>
              <a:t>SIFS</a:t>
            </a:r>
            <a:endParaRPr lang="en-US" sz="1600" b="1" dirty="0"/>
          </a:p>
        </p:txBody>
      </p:sp>
      <p:cxnSp>
        <p:nvCxnSpPr>
          <p:cNvPr id="28" name="Straight Connector 27">
            <a:extLst>
              <a:ext uri="{FF2B5EF4-FFF2-40B4-BE49-F238E27FC236}">
                <a16:creationId xmlns:a16="http://schemas.microsoft.com/office/drawing/2014/main" id="{7880AB44-D5F4-48D9-99A0-8BD2F8525DA5}"/>
              </a:ext>
            </a:extLst>
          </p:cNvPr>
          <p:cNvCxnSpPr>
            <a:cxnSpLocks/>
          </p:cNvCxnSpPr>
          <p:nvPr/>
        </p:nvCxnSpPr>
        <p:spPr>
          <a:xfrm flipH="1">
            <a:off x="3467101" y="2894111"/>
            <a:ext cx="23394"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84F7ACD-E67E-4F54-915D-96152DD3A368}"/>
              </a:ext>
            </a:extLst>
          </p:cNvPr>
          <p:cNvCxnSpPr>
            <a:cxnSpLocks/>
          </p:cNvCxnSpPr>
          <p:nvPr/>
        </p:nvCxnSpPr>
        <p:spPr>
          <a:xfrm>
            <a:off x="4053305" y="2894111"/>
            <a:ext cx="0" cy="3252688"/>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B07E592D-6473-4AE6-8111-8014B15C33A4}"/>
              </a:ext>
            </a:extLst>
          </p:cNvPr>
          <p:cNvSpPr txBox="1"/>
          <p:nvPr/>
        </p:nvSpPr>
        <p:spPr>
          <a:xfrm>
            <a:off x="3490495" y="3210121"/>
            <a:ext cx="876290" cy="276999"/>
          </a:xfrm>
          <a:prstGeom prst="rect">
            <a:avLst/>
          </a:prstGeom>
          <a:noFill/>
        </p:spPr>
        <p:txBody>
          <a:bodyPr wrap="square" rtlCol="0">
            <a:spAutoFit/>
          </a:bodyPr>
          <a:lstStyle/>
          <a:p>
            <a:r>
              <a:rPr lang="en-US" sz="1200" b="1" dirty="0"/>
              <a:t>DIFS</a:t>
            </a:r>
            <a:endParaRPr lang="en-US" sz="1600" b="1" dirty="0"/>
          </a:p>
        </p:txBody>
      </p:sp>
      <p:sp>
        <p:nvSpPr>
          <p:cNvPr id="31" name="TextBox 30">
            <a:extLst>
              <a:ext uri="{FF2B5EF4-FFF2-40B4-BE49-F238E27FC236}">
                <a16:creationId xmlns:a16="http://schemas.microsoft.com/office/drawing/2014/main" id="{5468EF76-AD9A-4FE2-910B-1A2DCDF9D061}"/>
              </a:ext>
            </a:extLst>
          </p:cNvPr>
          <p:cNvSpPr txBox="1"/>
          <p:nvPr/>
        </p:nvSpPr>
        <p:spPr>
          <a:xfrm>
            <a:off x="1739900" y="5125589"/>
            <a:ext cx="1231900" cy="338554"/>
          </a:xfrm>
          <a:prstGeom prst="rect">
            <a:avLst/>
          </a:prstGeom>
          <a:noFill/>
        </p:spPr>
        <p:txBody>
          <a:bodyPr wrap="square" rtlCol="0">
            <a:spAutoFit/>
          </a:bodyPr>
          <a:lstStyle/>
          <a:p>
            <a:r>
              <a:rPr lang="en-US" sz="1600" dirty="0"/>
              <a:t>Arrival B</a:t>
            </a:r>
          </a:p>
        </p:txBody>
      </p:sp>
      <p:cxnSp>
        <p:nvCxnSpPr>
          <p:cNvPr id="32" name="Straight Arrow Connector 31">
            <a:extLst>
              <a:ext uri="{FF2B5EF4-FFF2-40B4-BE49-F238E27FC236}">
                <a16:creationId xmlns:a16="http://schemas.microsoft.com/office/drawing/2014/main" id="{215FE2BE-BEFF-4729-90D9-DCB18CD670E5}"/>
              </a:ext>
            </a:extLst>
          </p:cNvPr>
          <p:cNvCxnSpPr>
            <a:cxnSpLocks/>
          </p:cNvCxnSpPr>
          <p:nvPr/>
        </p:nvCxnSpPr>
        <p:spPr>
          <a:xfrm flipV="1">
            <a:off x="2133599" y="4647140"/>
            <a:ext cx="0" cy="419126"/>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1FC8B4-A5A1-4347-820B-6EFB800828C9}"/>
              </a:ext>
            </a:extLst>
          </p:cNvPr>
          <p:cNvSpPr txBox="1"/>
          <p:nvPr/>
        </p:nvSpPr>
        <p:spPr>
          <a:xfrm>
            <a:off x="4076699" y="4038026"/>
            <a:ext cx="1562095" cy="338554"/>
          </a:xfrm>
          <a:prstGeom prst="rect">
            <a:avLst/>
          </a:prstGeom>
          <a:noFill/>
        </p:spPr>
        <p:txBody>
          <a:bodyPr wrap="square" rtlCol="0">
            <a:spAutoFit/>
          </a:bodyPr>
          <a:lstStyle/>
          <a:p>
            <a:r>
              <a:rPr lang="en-US" sz="1600" dirty="0" err="1"/>
              <a:t>Backoff</a:t>
            </a:r>
            <a:r>
              <a:rPr lang="en-US" sz="1600" dirty="0"/>
              <a:t> = 10</a:t>
            </a:r>
          </a:p>
        </p:txBody>
      </p:sp>
      <p:sp>
        <p:nvSpPr>
          <p:cNvPr id="34" name="TextBox 33">
            <a:extLst>
              <a:ext uri="{FF2B5EF4-FFF2-40B4-BE49-F238E27FC236}">
                <a16:creationId xmlns:a16="http://schemas.microsoft.com/office/drawing/2014/main" id="{E46CCBA3-E726-4DED-94A1-8B5121C82E4E}"/>
              </a:ext>
            </a:extLst>
          </p:cNvPr>
          <p:cNvSpPr txBox="1"/>
          <p:nvPr/>
        </p:nvSpPr>
        <p:spPr>
          <a:xfrm>
            <a:off x="4104105" y="5152024"/>
            <a:ext cx="1562095" cy="338554"/>
          </a:xfrm>
          <a:prstGeom prst="rect">
            <a:avLst/>
          </a:prstGeom>
          <a:noFill/>
        </p:spPr>
        <p:txBody>
          <a:bodyPr wrap="square" rtlCol="0">
            <a:spAutoFit/>
          </a:bodyPr>
          <a:lstStyle/>
          <a:p>
            <a:r>
              <a:rPr lang="en-US" sz="1600" dirty="0" err="1"/>
              <a:t>Backoff</a:t>
            </a:r>
            <a:r>
              <a:rPr lang="en-US" sz="1600" dirty="0"/>
              <a:t> = 8</a:t>
            </a:r>
          </a:p>
        </p:txBody>
      </p:sp>
      <p:cxnSp>
        <p:nvCxnSpPr>
          <p:cNvPr id="35" name="Straight Connector 34">
            <a:extLst>
              <a:ext uri="{FF2B5EF4-FFF2-40B4-BE49-F238E27FC236}">
                <a16:creationId xmlns:a16="http://schemas.microsoft.com/office/drawing/2014/main" id="{50D57195-601D-49B1-AEC9-206E580D3DB8}"/>
              </a:ext>
            </a:extLst>
          </p:cNvPr>
          <p:cNvCxnSpPr>
            <a:cxnSpLocks/>
          </p:cNvCxnSpPr>
          <p:nvPr/>
        </p:nvCxnSpPr>
        <p:spPr>
          <a:xfrm>
            <a:off x="4350055"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0BC2995-7607-4EA7-80B6-4A5F4B3E330C}"/>
              </a:ext>
            </a:extLst>
          </p:cNvPr>
          <p:cNvCxnSpPr>
            <a:cxnSpLocks/>
          </p:cNvCxnSpPr>
          <p:nvPr/>
        </p:nvCxnSpPr>
        <p:spPr>
          <a:xfrm>
            <a:off x="4578655"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E642531-BA97-4EF1-A407-96EFF726C37E}"/>
              </a:ext>
            </a:extLst>
          </p:cNvPr>
          <p:cNvCxnSpPr>
            <a:cxnSpLocks/>
          </p:cNvCxnSpPr>
          <p:nvPr/>
        </p:nvCxnSpPr>
        <p:spPr>
          <a:xfrm>
            <a:off x="4807255"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491AC00A-18CE-4E80-B699-E9DEC7DF7EF8}"/>
              </a:ext>
            </a:extLst>
          </p:cNvPr>
          <p:cNvCxnSpPr>
            <a:cxnSpLocks/>
          </p:cNvCxnSpPr>
          <p:nvPr/>
        </p:nvCxnSpPr>
        <p:spPr>
          <a:xfrm>
            <a:off x="5061255"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7447365-B2E7-4E11-97C4-143F0BA1FBEB}"/>
              </a:ext>
            </a:extLst>
          </p:cNvPr>
          <p:cNvCxnSpPr>
            <a:cxnSpLocks/>
          </p:cNvCxnSpPr>
          <p:nvPr/>
        </p:nvCxnSpPr>
        <p:spPr>
          <a:xfrm>
            <a:off x="4344010" y="4846505"/>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96F3236-A18E-4D5F-88E0-757D74B1DF9C}"/>
              </a:ext>
            </a:extLst>
          </p:cNvPr>
          <p:cNvCxnSpPr>
            <a:cxnSpLocks/>
          </p:cNvCxnSpPr>
          <p:nvPr/>
        </p:nvCxnSpPr>
        <p:spPr>
          <a:xfrm>
            <a:off x="4572610" y="4846505"/>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46A3FEFA-20D8-4292-84D4-0D1028A9CE58}"/>
              </a:ext>
            </a:extLst>
          </p:cNvPr>
          <p:cNvCxnSpPr>
            <a:cxnSpLocks/>
          </p:cNvCxnSpPr>
          <p:nvPr/>
        </p:nvCxnSpPr>
        <p:spPr>
          <a:xfrm>
            <a:off x="4801210" y="4846505"/>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3B05DD1-3474-44BA-93DF-B0CBB627F593}"/>
              </a:ext>
            </a:extLst>
          </p:cNvPr>
          <p:cNvCxnSpPr>
            <a:cxnSpLocks/>
          </p:cNvCxnSpPr>
          <p:nvPr/>
        </p:nvCxnSpPr>
        <p:spPr>
          <a:xfrm>
            <a:off x="5055210" y="4846505"/>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A2A798AB-E2EE-417B-9392-3F4B341E3DAD}"/>
              </a:ext>
            </a:extLst>
          </p:cNvPr>
          <p:cNvSpPr txBox="1"/>
          <p:nvPr/>
        </p:nvSpPr>
        <p:spPr>
          <a:xfrm>
            <a:off x="4193006" y="6178718"/>
            <a:ext cx="1231900" cy="338554"/>
          </a:xfrm>
          <a:prstGeom prst="rect">
            <a:avLst/>
          </a:prstGeom>
          <a:noFill/>
        </p:spPr>
        <p:txBody>
          <a:bodyPr wrap="square" rtlCol="0">
            <a:spAutoFit/>
          </a:bodyPr>
          <a:lstStyle/>
          <a:p>
            <a:r>
              <a:rPr lang="en-US" sz="1600" dirty="0"/>
              <a:t>Arrival C</a:t>
            </a:r>
          </a:p>
        </p:txBody>
      </p:sp>
      <p:cxnSp>
        <p:nvCxnSpPr>
          <p:cNvPr id="40" name="Straight Arrow Connector 39">
            <a:extLst>
              <a:ext uri="{FF2B5EF4-FFF2-40B4-BE49-F238E27FC236}">
                <a16:creationId xmlns:a16="http://schemas.microsoft.com/office/drawing/2014/main" id="{B4A46E50-3F67-4330-9848-0DCB05620DC6}"/>
              </a:ext>
            </a:extLst>
          </p:cNvPr>
          <p:cNvCxnSpPr>
            <a:cxnSpLocks/>
          </p:cNvCxnSpPr>
          <p:nvPr/>
        </p:nvCxnSpPr>
        <p:spPr>
          <a:xfrm flipV="1">
            <a:off x="4586705" y="5700269"/>
            <a:ext cx="0" cy="419126"/>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D453BD-2F52-4A1E-AD48-9351158A72C4}"/>
              </a:ext>
            </a:extLst>
          </p:cNvPr>
          <p:cNvCxnSpPr>
            <a:cxnSpLocks/>
          </p:cNvCxnSpPr>
          <p:nvPr/>
        </p:nvCxnSpPr>
        <p:spPr>
          <a:xfrm flipH="1">
            <a:off x="4616115" y="2894111"/>
            <a:ext cx="4669" cy="649163"/>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7EF3502-2D6A-4103-8714-D8ECECB4024A}"/>
              </a:ext>
            </a:extLst>
          </p:cNvPr>
          <p:cNvCxnSpPr>
            <a:cxnSpLocks/>
          </p:cNvCxnSpPr>
          <p:nvPr/>
        </p:nvCxnSpPr>
        <p:spPr>
          <a:xfrm>
            <a:off x="5183594" y="2894111"/>
            <a:ext cx="0" cy="649163"/>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519C928-F5D5-44C8-B1BF-B2669B5900B5}"/>
              </a:ext>
            </a:extLst>
          </p:cNvPr>
          <p:cNvSpPr txBox="1"/>
          <p:nvPr/>
        </p:nvSpPr>
        <p:spPr>
          <a:xfrm>
            <a:off x="4620784" y="3210121"/>
            <a:ext cx="876290" cy="276999"/>
          </a:xfrm>
          <a:prstGeom prst="rect">
            <a:avLst/>
          </a:prstGeom>
          <a:noFill/>
        </p:spPr>
        <p:txBody>
          <a:bodyPr wrap="square" rtlCol="0">
            <a:spAutoFit/>
          </a:bodyPr>
          <a:lstStyle/>
          <a:p>
            <a:r>
              <a:rPr lang="en-US" sz="1200" b="1" dirty="0"/>
              <a:t>DIFS</a:t>
            </a:r>
            <a:endParaRPr lang="en-US" sz="1600" b="1" dirty="0"/>
          </a:p>
        </p:txBody>
      </p:sp>
      <p:sp>
        <p:nvSpPr>
          <p:cNvPr id="48" name="Rectangle 47">
            <a:extLst>
              <a:ext uri="{FF2B5EF4-FFF2-40B4-BE49-F238E27FC236}">
                <a16:creationId xmlns:a16="http://schemas.microsoft.com/office/drawing/2014/main" id="{0319F195-552A-41DF-B726-80DFAA579BBF}"/>
              </a:ext>
            </a:extLst>
          </p:cNvPr>
          <p:cNvSpPr/>
          <p:nvPr/>
        </p:nvSpPr>
        <p:spPr>
          <a:xfrm flipV="1">
            <a:off x="5204989" y="2894111"/>
            <a:ext cx="1231900" cy="33168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FB02D21-C28F-426E-93E5-06AE475D771F}"/>
              </a:ext>
            </a:extLst>
          </p:cNvPr>
          <p:cNvSpPr txBox="1"/>
          <p:nvPr/>
        </p:nvSpPr>
        <p:spPr>
          <a:xfrm>
            <a:off x="5204989" y="2555556"/>
            <a:ext cx="1498600" cy="338554"/>
          </a:xfrm>
          <a:prstGeom prst="rect">
            <a:avLst/>
          </a:prstGeom>
          <a:noFill/>
        </p:spPr>
        <p:txBody>
          <a:bodyPr wrap="square" rtlCol="0">
            <a:spAutoFit/>
          </a:bodyPr>
          <a:lstStyle/>
          <a:p>
            <a:r>
              <a:rPr lang="en-US" sz="1600" dirty="0"/>
              <a:t>C Traffic</a:t>
            </a:r>
          </a:p>
        </p:txBody>
      </p:sp>
      <p:cxnSp>
        <p:nvCxnSpPr>
          <p:cNvPr id="50" name="Straight Connector 49">
            <a:extLst>
              <a:ext uri="{FF2B5EF4-FFF2-40B4-BE49-F238E27FC236}">
                <a16:creationId xmlns:a16="http://schemas.microsoft.com/office/drawing/2014/main" id="{7B71E4B4-C705-4524-8690-8FB793AC26EC}"/>
              </a:ext>
            </a:extLst>
          </p:cNvPr>
          <p:cNvCxnSpPr>
            <a:cxnSpLocks/>
          </p:cNvCxnSpPr>
          <p:nvPr/>
        </p:nvCxnSpPr>
        <p:spPr>
          <a:xfrm flipH="1">
            <a:off x="4591724" y="5484049"/>
            <a:ext cx="4669" cy="649163"/>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DC1809CB-30FC-40DB-BDF6-FDE273E08006}"/>
              </a:ext>
            </a:extLst>
          </p:cNvPr>
          <p:cNvCxnSpPr>
            <a:cxnSpLocks/>
          </p:cNvCxnSpPr>
          <p:nvPr/>
        </p:nvCxnSpPr>
        <p:spPr>
          <a:xfrm>
            <a:off x="5159203" y="5484049"/>
            <a:ext cx="0" cy="649163"/>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718D0B56-C2B0-49F7-8488-FDA64F25DC6E}"/>
              </a:ext>
            </a:extLst>
          </p:cNvPr>
          <p:cNvSpPr txBox="1"/>
          <p:nvPr/>
        </p:nvSpPr>
        <p:spPr>
          <a:xfrm>
            <a:off x="7808173" y="4038026"/>
            <a:ext cx="1562095" cy="338554"/>
          </a:xfrm>
          <a:prstGeom prst="rect">
            <a:avLst/>
          </a:prstGeom>
          <a:noFill/>
        </p:spPr>
        <p:txBody>
          <a:bodyPr wrap="square" rtlCol="0">
            <a:spAutoFit/>
          </a:bodyPr>
          <a:lstStyle/>
          <a:p>
            <a:r>
              <a:rPr lang="en-US" sz="1600" dirty="0" err="1"/>
              <a:t>Backoff</a:t>
            </a:r>
            <a:r>
              <a:rPr lang="en-US" sz="1600" dirty="0"/>
              <a:t> = 6</a:t>
            </a:r>
          </a:p>
        </p:txBody>
      </p:sp>
      <p:sp>
        <p:nvSpPr>
          <p:cNvPr id="56" name="TextBox 55">
            <a:extLst>
              <a:ext uri="{FF2B5EF4-FFF2-40B4-BE49-F238E27FC236}">
                <a16:creationId xmlns:a16="http://schemas.microsoft.com/office/drawing/2014/main" id="{9D4D7EB2-5D2D-4F57-B103-EC653B7180BB}"/>
              </a:ext>
            </a:extLst>
          </p:cNvPr>
          <p:cNvSpPr txBox="1"/>
          <p:nvPr/>
        </p:nvSpPr>
        <p:spPr>
          <a:xfrm>
            <a:off x="7814908" y="5152023"/>
            <a:ext cx="1562095" cy="338554"/>
          </a:xfrm>
          <a:prstGeom prst="rect">
            <a:avLst/>
          </a:prstGeom>
          <a:noFill/>
        </p:spPr>
        <p:txBody>
          <a:bodyPr wrap="square" rtlCol="0">
            <a:spAutoFit/>
          </a:bodyPr>
          <a:lstStyle/>
          <a:p>
            <a:r>
              <a:rPr lang="en-US" sz="1600" dirty="0" err="1"/>
              <a:t>Backoff</a:t>
            </a:r>
            <a:r>
              <a:rPr lang="en-US" sz="1600" dirty="0"/>
              <a:t> = 4</a:t>
            </a:r>
          </a:p>
        </p:txBody>
      </p:sp>
      <p:cxnSp>
        <p:nvCxnSpPr>
          <p:cNvPr id="57" name="Straight Connector 56">
            <a:extLst>
              <a:ext uri="{FF2B5EF4-FFF2-40B4-BE49-F238E27FC236}">
                <a16:creationId xmlns:a16="http://schemas.microsoft.com/office/drawing/2014/main" id="{DBB442CF-C7FB-4985-8DC7-BB25657417D0}"/>
              </a:ext>
            </a:extLst>
          </p:cNvPr>
          <p:cNvCxnSpPr>
            <a:cxnSpLocks/>
          </p:cNvCxnSpPr>
          <p:nvPr/>
        </p:nvCxnSpPr>
        <p:spPr>
          <a:xfrm>
            <a:off x="8081529"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F9B2292-2C18-424C-BB39-1FF5FA865098}"/>
              </a:ext>
            </a:extLst>
          </p:cNvPr>
          <p:cNvCxnSpPr>
            <a:cxnSpLocks/>
          </p:cNvCxnSpPr>
          <p:nvPr/>
        </p:nvCxnSpPr>
        <p:spPr>
          <a:xfrm>
            <a:off x="8310129"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59FF8FA-3542-4F36-A5E0-D8597C36C709}"/>
              </a:ext>
            </a:extLst>
          </p:cNvPr>
          <p:cNvCxnSpPr>
            <a:cxnSpLocks/>
          </p:cNvCxnSpPr>
          <p:nvPr/>
        </p:nvCxnSpPr>
        <p:spPr>
          <a:xfrm>
            <a:off x="8538729"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130A90B7-3CE7-456C-BE37-B7A3330C3F7A}"/>
              </a:ext>
            </a:extLst>
          </p:cNvPr>
          <p:cNvCxnSpPr>
            <a:cxnSpLocks/>
          </p:cNvCxnSpPr>
          <p:nvPr/>
        </p:nvCxnSpPr>
        <p:spPr>
          <a:xfrm>
            <a:off x="8792729"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3B5206BF-CDE3-49CF-928F-60A0430B3F62}"/>
              </a:ext>
            </a:extLst>
          </p:cNvPr>
          <p:cNvCxnSpPr>
            <a:cxnSpLocks/>
          </p:cNvCxnSpPr>
          <p:nvPr/>
        </p:nvCxnSpPr>
        <p:spPr>
          <a:xfrm>
            <a:off x="8054813" y="4846504"/>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F7391A9-B23D-40C6-9C99-488A89617B7E}"/>
              </a:ext>
            </a:extLst>
          </p:cNvPr>
          <p:cNvCxnSpPr>
            <a:cxnSpLocks/>
          </p:cNvCxnSpPr>
          <p:nvPr/>
        </p:nvCxnSpPr>
        <p:spPr>
          <a:xfrm>
            <a:off x="8283413" y="4846504"/>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42E191F-7AD3-4E2A-BAC9-97D50D3939B6}"/>
              </a:ext>
            </a:extLst>
          </p:cNvPr>
          <p:cNvCxnSpPr>
            <a:cxnSpLocks/>
          </p:cNvCxnSpPr>
          <p:nvPr/>
        </p:nvCxnSpPr>
        <p:spPr>
          <a:xfrm>
            <a:off x="8512013" y="4846504"/>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AD80750-4C88-4D83-AF8F-3DB31CB0779B}"/>
              </a:ext>
            </a:extLst>
          </p:cNvPr>
          <p:cNvCxnSpPr>
            <a:cxnSpLocks/>
          </p:cNvCxnSpPr>
          <p:nvPr/>
        </p:nvCxnSpPr>
        <p:spPr>
          <a:xfrm>
            <a:off x="8766013" y="4846504"/>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8ED35B73-3780-403F-9962-BBEB7CD4AF4C}"/>
              </a:ext>
            </a:extLst>
          </p:cNvPr>
          <p:cNvSpPr/>
          <p:nvPr/>
        </p:nvSpPr>
        <p:spPr>
          <a:xfrm flipV="1">
            <a:off x="8820459" y="2894110"/>
            <a:ext cx="1231900" cy="3316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7FA9FFB-670B-42E8-BF66-26F9F7DBEADD}"/>
              </a:ext>
            </a:extLst>
          </p:cNvPr>
          <p:cNvSpPr txBox="1"/>
          <p:nvPr/>
        </p:nvSpPr>
        <p:spPr>
          <a:xfrm>
            <a:off x="8820459" y="2555555"/>
            <a:ext cx="1498600" cy="338554"/>
          </a:xfrm>
          <a:prstGeom prst="rect">
            <a:avLst/>
          </a:prstGeom>
          <a:noFill/>
        </p:spPr>
        <p:txBody>
          <a:bodyPr wrap="square" rtlCol="0">
            <a:spAutoFit/>
          </a:bodyPr>
          <a:lstStyle/>
          <a:p>
            <a:r>
              <a:rPr lang="en-US" sz="1600" dirty="0"/>
              <a:t>B Traffic</a:t>
            </a:r>
          </a:p>
        </p:txBody>
      </p:sp>
      <p:sp>
        <p:nvSpPr>
          <p:cNvPr id="69" name="Rectangle 68">
            <a:extLst>
              <a:ext uri="{FF2B5EF4-FFF2-40B4-BE49-F238E27FC236}">
                <a16:creationId xmlns:a16="http://schemas.microsoft.com/office/drawing/2014/main" id="{AD31250D-FB1D-4EF6-9F22-44EB3E7AA52D}"/>
              </a:ext>
            </a:extLst>
          </p:cNvPr>
          <p:cNvSpPr/>
          <p:nvPr/>
        </p:nvSpPr>
        <p:spPr>
          <a:xfrm flipV="1">
            <a:off x="6832610" y="2894110"/>
            <a:ext cx="355600" cy="3316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2B877EB5-27B5-457A-B3AF-DA380E95D356}"/>
              </a:ext>
            </a:extLst>
          </p:cNvPr>
          <p:cNvCxnSpPr>
            <a:cxnSpLocks/>
          </p:cNvCxnSpPr>
          <p:nvPr/>
        </p:nvCxnSpPr>
        <p:spPr>
          <a:xfrm>
            <a:off x="6426210" y="2894110"/>
            <a:ext cx="0"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03857F74-F67A-4E1B-9637-4A26539F820B}"/>
              </a:ext>
            </a:extLst>
          </p:cNvPr>
          <p:cNvCxnSpPr>
            <a:cxnSpLocks/>
          </p:cNvCxnSpPr>
          <p:nvPr/>
        </p:nvCxnSpPr>
        <p:spPr>
          <a:xfrm>
            <a:off x="6832610" y="2894110"/>
            <a:ext cx="0"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B907F617-F1EC-4CCE-AA34-DADA89DB70EB}"/>
              </a:ext>
            </a:extLst>
          </p:cNvPr>
          <p:cNvSpPr txBox="1"/>
          <p:nvPr/>
        </p:nvSpPr>
        <p:spPr>
          <a:xfrm>
            <a:off x="6350020" y="3210121"/>
            <a:ext cx="876290" cy="276999"/>
          </a:xfrm>
          <a:prstGeom prst="rect">
            <a:avLst/>
          </a:prstGeom>
          <a:noFill/>
        </p:spPr>
        <p:txBody>
          <a:bodyPr wrap="square" rtlCol="0">
            <a:spAutoFit/>
          </a:bodyPr>
          <a:lstStyle/>
          <a:p>
            <a:r>
              <a:rPr lang="en-US" sz="1200" b="1" dirty="0"/>
              <a:t>SIFS</a:t>
            </a:r>
            <a:endParaRPr lang="en-US" sz="1600" b="1" dirty="0"/>
          </a:p>
        </p:txBody>
      </p:sp>
      <p:cxnSp>
        <p:nvCxnSpPr>
          <p:cNvPr id="73" name="Straight Connector 72">
            <a:extLst>
              <a:ext uri="{FF2B5EF4-FFF2-40B4-BE49-F238E27FC236}">
                <a16:creationId xmlns:a16="http://schemas.microsoft.com/office/drawing/2014/main" id="{50C56D44-8B23-4362-A2C5-CE863A29DC4D}"/>
              </a:ext>
            </a:extLst>
          </p:cNvPr>
          <p:cNvCxnSpPr>
            <a:cxnSpLocks/>
          </p:cNvCxnSpPr>
          <p:nvPr/>
        </p:nvCxnSpPr>
        <p:spPr>
          <a:xfrm flipH="1">
            <a:off x="7188211" y="2894110"/>
            <a:ext cx="23394"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E16F40E-8993-41E9-BAD6-17397A94FBF3}"/>
              </a:ext>
            </a:extLst>
          </p:cNvPr>
          <p:cNvCxnSpPr>
            <a:cxnSpLocks/>
          </p:cNvCxnSpPr>
          <p:nvPr/>
        </p:nvCxnSpPr>
        <p:spPr>
          <a:xfrm>
            <a:off x="7774415" y="2894110"/>
            <a:ext cx="0" cy="3252688"/>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726C51BF-EFD2-4950-AD51-4816B2FCCE89}"/>
              </a:ext>
            </a:extLst>
          </p:cNvPr>
          <p:cNvSpPr txBox="1"/>
          <p:nvPr/>
        </p:nvSpPr>
        <p:spPr>
          <a:xfrm>
            <a:off x="6784120" y="2555556"/>
            <a:ext cx="1498600" cy="338554"/>
          </a:xfrm>
          <a:prstGeom prst="rect">
            <a:avLst/>
          </a:prstGeom>
          <a:noFill/>
        </p:spPr>
        <p:txBody>
          <a:bodyPr wrap="square" rtlCol="0">
            <a:spAutoFit/>
          </a:bodyPr>
          <a:lstStyle/>
          <a:p>
            <a:r>
              <a:rPr lang="en-US" sz="1600" dirty="0"/>
              <a:t>ACK</a:t>
            </a:r>
          </a:p>
        </p:txBody>
      </p:sp>
      <p:sp>
        <p:nvSpPr>
          <p:cNvPr id="76" name="TextBox 75">
            <a:extLst>
              <a:ext uri="{FF2B5EF4-FFF2-40B4-BE49-F238E27FC236}">
                <a16:creationId xmlns:a16="http://schemas.microsoft.com/office/drawing/2014/main" id="{A9691C9A-1D6D-4FF5-A6D4-B260230A610F}"/>
              </a:ext>
            </a:extLst>
          </p:cNvPr>
          <p:cNvSpPr txBox="1"/>
          <p:nvPr/>
        </p:nvSpPr>
        <p:spPr>
          <a:xfrm>
            <a:off x="7224305" y="3210120"/>
            <a:ext cx="876290" cy="276999"/>
          </a:xfrm>
          <a:prstGeom prst="rect">
            <a:avLst/>
          </a:prstGeom>
          <a:noFill/>
        </p:spPr>
        <p:txBody>
          <a:bodyPr wrap="square" rtlCol="0">
            <a:spAutoFit/>
          </a:bodyPr>
          <a:lstStyle/>
          <a:p>
            <a:r>
              <a:rPr lang="en-US" sz="1200" b="1" dirty="0"/>
              <a:t>DIFS</a:t>
            </a:r>
            <a:endParaRPr lang="en-US" sz="1600" b="1" dirty="0"/>
          </a:p>
        </p:txBody>
      </p:sp>
    </p:spTree>
    <p:extLst>
      <p:ext uri="{BB962C8B-B14F-4D97-AF65-F5344CB8AC3E}">
        <p14:creationId xmlns:p14="http://schemas.microsoft.com/office/powerpoint/2010/main" val="3474081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842A-1502-405C-9D8D-EF6FBBDDE83B}"/>
              </a:ext>
            </a:extLst>
          </p:cNvPr>
          <p:cNvSpPr>
            <a:spLocks noGrp="1"/>
          </p:cNvSpPr>
          <p:nvPr>
            <p:ph type="title"/>
          </p:nvPr>
        </p:nvSpPr>
        <p:spPr/>
        <p:txBody>
          <a:bodyPr/>
          <a:lstStyle/>
          <a:p>
            <a:r>
              <a:rPr lang="en-US" dirty="0"/>
              <a:t>Goal: improve throughput</a:t>
            </a:r>
          </a:p>
        </p:txBody>
      </p:sp>
      <p:sp>
        <p:nvSpPr>
          <p:cNvPr id="3" name="Content Placeholder 2">
            <a:extLst>
              <a:ext uri="{FF2B5EF4-FFF2-40B4-BE49-F238E27FC236}">
                <a16:creationId xmlns:a16="http://schemas.microsoft.com/office/drawing/2014/main" id="{06C2336A-15E2-4461-835E-DAA80D513DB6}"/>
              </a:ext>
            </a:extLst>
          </p:cNvPr>
          <p:cNvSpPr>
            <a:spLocks noGrp="1"/>
          </p:cNvSpPr>
          <p:nvPr>
            <p:ph idx="1"/>
          </p:nvPr>
        </p:nvSpPr>
        <p:spPr/>
        <p:txBody>
          <a:bodyPr>
            <a:normAutofit/>
          </a:bodyPr>
          <a:lstStyle/>
          <a:p>
            <a:r>
              <a:rPr lang="en-US" dirty="0">
                <a:latin typeface="+mj-lt"/>
              </a:rPr>
              <a:t>In twenty years, </a:t>
            </a:r>
            <a:r>
              <a:rPr lang="en-US" dirty="0" err="1">
                <a:latin typeface="+mj-lt"/>
              </a:rPr>
              <a:t>WiFi</a:t>
            </a:r>
            <a:r>
              <a:rPr lang="en-US" dirty="0">
                <a:latin typeface="+mj-lt"/>
              </a:rPr>
              <a:t> has gone from 2 Mbps to 9.6 Gbps</a:t>
            </a:r>
          </a:p>
          <a:p>
            <a:r>
              <a:rPr lang="en-US" b="1" dirty="0">
                <a:latin typeface="+mj-lt"/>
              </a:rPr>
              <a:t>How does a network PHY improve its throughput?</a:t>
            </a:r>
          </a:p>
          <a:p>
            <a:pPr lvl="1"/>
            <a:endParaRPr lang="en-US" b="1" dirty="0">
              <a:latin typeface="+mj-lt"/>
            </a:endParaRPr>
          </a:p>
          <a:p>
            <a:pPr marL="514350" indent="-514350">
              <a:buFont typeface="+mj-lt"/>
              <a:buAutoNum type="arabicPeriod"/>
            </a:pPr>
            <a:r>
              <a:rPr lang="en-US" dirty="0">
                <a:latin typeface="+mj-lt"/>
              </a:rPr>
              <a:t>More capable modulation and/or bit transmission</a:t>
            </a:r>
          </a:p>
          <a:p>
            <a:pPr lvl="1"/>
            <a:r>
              <a:rPr lang="en-US" dirty="0">
                <a:latin typeface="+mj-lt"/>
              </a:rPr>
              <a:t>Techniques like OFDM and MIMO</a:t>
            </a:r>
          </a:p>
          <a:p>
            <a:pPr lvl="1"/>
            <a:endParaRPr lang="en-US" dirty="0">
              <a:latin typeface="+mj-lt"/>
            </a:endParaRPr>
          </a:p>
          <a:p>
            <a:pPr marL="514350" indent="-514350">
              <a:buFont typeface="+mj-lt"/>
              <a:buAutoNum type="arabicPeriod"/>
            </a:pPr>
            <a:r>
              <a:rPr lang="en-US" dirty="0">
                <a:latin typeface="+mj-lt"/>
              </a:rPr>
              <a:t>More bandwidth</a:t>
            </a:r>
          </a:p>
          <a:p>
            <a:pPr lvl="1"/>
            <a:r>
              <a:rPr lang="en-US" dirty="0">
                <a:latin typeface="+mj-lt"/>
              </a:rPr>
              <a:t>Increased channel with at 2.4 </a:t>
            </a:r>
            <a:r>
              <a:rPr lang="en-US" dirty="0" err="1">
                <a:latin typeface="+mj-lt"/>
              </a:rPr>
              <a:t>Ghz</a:t>
            </a:r>
            <a:r>
              <a:rPr lang="en-US" dirty="0">
                <a:latin typeface="+mj-lt"/>
              </a:rPr>
              <a:t> and bigger 5 GHz channels</a:t>
            </a:r>
          </a:p>
          <a:p>
            <a:pPr marL="457200" lvl="1" indent="0">
              <a:buNone/>
            </a:pPr>
            <a:endParaRPr lang="en-US" dirty="0"/>
          </a:p>
        </p:txBody>
      </p:sp>
      <p:sp>
        <p:nvSpPr>
          <p:cNvPr id="4" name="Slide Number Placeholder 3">
            <a:extLst>
              <a:ext uri="{FF2B5EF4-FFF2-40B4-BE49-F238E27FC236}">
                <a16:creationId xmlns:a16="http://schemas.microsoft.com/office/drawing/2014/main" id="{24239569-2AC6-40DB-A0D3-1F9030B576DE}"/>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1287386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27</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b="1" dirty="0"/>
                        <a:t>802.11</a:t>
                      </a:r>
                    </a:p>
                  </a:txBody>
                  <a:tcPr/>
                </a:tc>
                <a:tc>
                  <a:txBody>
                    <a:bodyPr/>
                    <a:lstStyle/>
                    <a:p>
                      <a:r>
                        <a:rPr lang="en-US" sz="2000" b="1" dirty="0"/>
                        <a:t>1997</a:t>
                      </a:r>
                    </a:p>
                  </a:txBody>
                  <a:tcPr/>
                </a:tc>
                <a:tc>
                  <a:txBody>
                    <a:bodyPr/>
                    <a:lstStyle/>
                    <a:p>
                      <a:r>
                        <a:rPr lang="en-US" sz="2000" b="1" dirty="0"/>
                        <a:t>2.4 GHz</a:t>
                      </a:r>
                    </a:p>
                  </a:txBody>
                  <a:tcPr/>
                </a:tc>
                <a:tc>
                  <a:txBody>
                    <a:bodyPr/>
                    <a:lstStyle/>
                    <a:p>
                      <a:r>
                        <a:rPr lang="en-US" sz="2000" b="1" dirty="0"/>
                        <a:t>DSSS/FHSS</a:t>
                      </a:r>
                    </a:p>
                  </a:txBody>
                  <a:tcPr/>
                </a:tc>
                <a:tc>
                  <a:txBody>
                    <a:bodyPr/>
                    <a:lstStyle/>
                    <a:p>
                      <a:r>
                        <a:rPr lang="en-US" sz="2000" b="1" dirty="0"/>
                        <a:t>2 Mbps</a:t>
                      </a:r>
                    </a:p>
                  </a:txBody>
                  <a:tcPr/>
                </a:tc>
                <a:tc>
                  <a:txBody>
                    <a:bodyPr/>
                    <a:lstStyle/>
                    <a:p>
                      <a:r>
                        <a:rPr lang="en-US" sz="2000" b="1"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dirty="0"/>
                        <a:t>802.11a</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dirty="0"/>
                        <a:t>802.11g</a:t>
                      </a:r>
                    </a:p>
                  </a:txBody>
                  <a:tcPr/>
                </a:tc>
                <a:tc>
                  <a:txBody>
                    <a:bodyPr/>
                    <a:lstStyle/>
                    <a:p>
                      <a:r>
                        <a:rPr lang="en-US" sz="2000" dirty="0"/>
                        <a:t>2003</a:t>
                      </a:r>
                    </a:p>
                  </a:txBody>
                  <a:tcPr/>
                </a:tc>
                <a:tc>
                  <a:txBody>
                    <a:bodyPr/>
                    <a:lstStyle/>
                    <a:p>
                      <a:r>
                        <a:rPr lang="en-US" sz="2000" dirty="0"/>
                        <a:t>2.4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4102295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97BC-8A47-4B16-8757-2C930DE007D9}"/>
              </a:ext>
            </a:extLst>
          </p:cNvPr>
          <p:cNvSpPr>
            <a:spLocks noGrp="1"/>
          </p:cNvSpPr>
          <p:nvPr>
            <p:ph type="title"/>
          </p:nvPr>
        </p:nvSpPr>
        <p:spPr/>
        <p:txBody>
          <a:bodyPr/>
          <a:lstStyle/>
          <a:p>
            <a:r>
              <a:rPr lang="en-US" dirty="0"/>
              <a:t>Original </a:t>
            </a:r>
            <a:r>
              <a:rPr lang="en-US" dirty="0" err="1"/>
              <a:t>WiFi</a:t>
            </a:r>
            <a:r>
              <a:rPr lang="en-US" dirty="0"/>
              <a:t> specification (1997)</a:t>
            </a:r>
          </a:p>
        </p:txBody>
      </p:sp>
      <p:sp>
        <p:nvSpPr>
          <p:cNvPr id="3" name="Content Placeholder 2">
            <a:extLst>
              <a:ext uri="{FF2B5EF4-FFF2-40B4-BE49-F238E27FC236}">
                <a16:creationId xmlns:a16="http://schemas.microsoft.com/office/drawing/2014/main" id="{1C40F54A-E57C-4BB4-8B44-175EAA2DD1E8}"/>
              </a:ext>
            </a:extLst>
          </p:cNvPr>
          <p:cNvSpPr>
            <a:spLocks noGrp="1"/>
          </p:cNvSpPr>
          <p:nvPr>
            <p:ph idx="1"/>
          </p:nvPr>
        </p:nvSpPr>
        <p:spPr>
          <a:xfrm>
            <a:off x="836194" y="1603557"/>
            <a:ext cx="10515600" cy="4351338"/>
          </a:xfrm>
        </p:spPr>
        <p:txBody>
          <a:bodyPr/>
          <a:lstStyle/>
          <a:p>
            <a:r>
              <a:rPr lang="en-US" dirty="0">
                <a:latin typeface="+mj-lt"/>
              </a:rPr>
              <a:t>Legacy </a:t>
            </a:r>
            <a:r>
              <a:rPr lang="en-US" dirty="0" err="1">
                <a:latin typeface="+mj-lt"/>
              </a:rPr>
              <a:t>WiFi</a:t>
            </a:r>
            <a:endParaRPr lang="en-US" dirty="0">
              <a:latin typeface="+mj-lt"/>
            </a:endParaRPr>
          </a:p>
          <a:p>
            <a:pPr lvl="1"/>
            <a:r>
              <a:rPr lang="en-US" dirty="0">
                <a:latin typeface="+mj-lt"/>
              </a:rPr>
              <a:t>Frequency Hopping Spread Spectrum (FHSS)</a:t>
            </a:r>
          </a:p>
          <a:p>
            <a:pPr lvl="1"/>
            <a:r>
              <a:rPr lang="en-US" dirty="0">
                <a:latin typeface="+mj-lt"/>
              </a:rPr>
              <a:t>GFSK (Gaussian Frequency-Shift Keying)</a:t>
            </a:r>
          </a:p>
          <a:p>
            <a:pPr lvl="2"/>
            <a:r>
              <a:rPr lang="en-US" dirty="0">
                <a:latin typeface="+mj-lt"/>
              </a:rPr>
              <a:t>Relatively simple radio design</a:t>
            </a:r>
          </a:p>
          <a:p>
            <a:pPr lvl="1"/>
            <a:r>
              <a:rPr lang="en-US" dirty="0">
                <a:latin typeface="+mj-lt"/>
              </a:rPr>
              <a:t>Frequency hopping over 80 channels (1 MHz each)</a:t>
            </a:r>
            <a:endParaRPr lang="en-US" dirty="0"/>
          </a:p>
          <a:p>
            <a:pPr marL="4572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C9C7C522-338B-4768-8FCE-C90488BC9340}"/>
              </a:ext>
            </a:extLst>
          </p:cNvPr>
          <p:cNvSpPr>
            <a:spLocks noGrp="1"/>
          </p:cNvSpPr>
          <p:nvPr>
            <p:ph type="sldNum" sz="quarter" idx="12"/>
          </p:nvPr>
        </p:nvSpPr>
        <p:spPr/>
        <p:txBody>
          <a:bodyPr/>
          <a:lstStyle/>
          <a:p>
            <a:fld id="{0778C724-3839-4D76-A707-B4C23905D055}" type="slidenum">
              <a:rPr lang="en-US" smtClean="0"/>
              <a:t>28</a:t>
            </a:fld>
            <a:endParaRPr lang="en-US"/>
          </a:p>
        </p:txBody>
      </p:sp>
      <p:pic>
        <p:nvPicPr>
          <p:cNvPr id="5" name="Picture 4">
            <a:extLst>
              <a:ext uri="{FF2B5EF4-FFF2-40B4-BE49-F238E27FC236}">
                <a16:creationId xmlns:a16="http://schemas.microsoft.com/office/drawing/2014/main" id="{68933C2C-20E7-485E-A800-A6F8734E9CDB}"/>
              </a:ext>
            </a:extLst>
          </p:cNvPr>
          <p:cNvPicPr>
            <a:picLocks noChangeAspect="1"/>
          </p:cNvPicPr>
          <p:nvPr/>
        </p:nvPicPr>
        <p:blipFill>
          <a:blip r:embed="rId2"/>
          <a:stretch>
            <a:fillRect/>
          </a:stretch>
        </p:blipFill>
        <p:spPr>
          <a:xfrm>
            <a:off x="2025018" y="4024824"/>
            <a:ext cx="8137952" cy="2147376"/>
          </a:xfrm>
          <a:prstGeom prst="rect">
            <a:avLst/>
          </a:prstGeom>
        </p:spPr>
      </p:pic>
    </p:spTree>
    <p:extLst>
      <p:ext uri="{BB962C8B-B14F-4D97-AF65-F5344CB8AC3E}">
        <p14:creationId xmlns:p14="http://schemas.microsoft.com/office/powerpoint/2010/main" val="1730034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29</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b="1" dirty="0"/>
                        <a:t>802.11b</a:t>
                      </a:r>
                    </a:p>
                  </a:txBody>
                  <a:tcPr/>
                </a:tc>
                <a:tc>
                  <a:txBody>
                    <a:bodyPr/>
                    <a:lstStyle/>
                    <a:p>
                      <a:r>
                        <a:rPr lang="en-US" sz="2000" b="1"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2.4 GHz</a:t>
                      </a:r>
                    </a:p>
                  </a:txBody>
                  <a:tcPr/>
                </a:tc>
                <a:tc>
                  <a:txBody>
                    <a:bodyPr/>
                    <a:lstStyle/>
                    <a:p>
                      <a:r>
                        <a:rPr lang="en-US" sz="2000" b="1" dirty="0"/>
                        <a:t>DSSS</a:t>
                      </a:r>
                    </a:p>
                  </a:txBody>
                  <a:tcPr/>
                </a:tc>
                <a:tc>
                  <a:txBody>
                    <a:bodyPr/>
                    <a:lstStyle/>
                    <a:p>
                      <a:r>
                        <a:rPr lang="en-US" sz="2000" b="1" dirty="0"/>
                        <a:t>11 Mbps</a:t>
                      </a:r>
                    </a:p>
                  </a:txBody>
                  <a:tcPr/>
                </a:tc>
                <a:tc>
                  <a:txBody>
                    <a:bodyPr/>
                    <a:lstStyle/>
                    <a:p>
                      <a:r>
                        <a:rPr lang="en-US" sz="2000" b="1"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dirty="0"/>
                        <a:t>802.11a</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dirty="0"/>
                        <a:t>802.11g</a:t>
                      </a:r>
                    </a:p>
                  </a:txBody>
                  <a:tcPr/>
                </a:tc>
                <a:tc>
                  <a:txBody>
                    <a:bodyPr/>
                    <a:lstStyle/>
                    <a:p>
                      <a:r>
                        <a:rPr lang="en-US" sz="2000" dirty="0"/>
                        <a:t>2003</a:t>
                      </a:r>
                    </a:p>
                  </a:txBody>
                  <a:tcPr/>
                </a:tc>
                <a:tc>
                  <a:txBody>
                    <a:bodyPr/>
                    <a:lstStyle/>
                    <a:p>
                      <a:r>
                        <a:rPr lang="en-US" sz="2000" dirty="0"/>
                        <a:t>2.4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293876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Final Assessment</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2903082"/>
          </a:xfrm>
        </p:spPr>
        <p:txBody>
          <a:bodyPr vert="horz" lIns="91440" tIns="45720" rIns="91440" bIns="45720" rtlCol="0" anchor="t">
            <a:normAutofit/>
          </a:bodyPr>
          <a:lstStyle/>
          <a:p>
            <a:pPr algn="just"/>
            <a:r>
              <a:rPr lang="en-US" dirty="0">
                <a:latin typeface="+mj-lt"/>
              </a:rPr>
              <a:t>April 29</a:t>
            </a:r>
            <a:r>
              <a:rPr lang="en-US" baseline="30000" dirty="0">
                <a:latin typeface="+mj-lt"/>
              </a:rPr>
              <a:t>th</a:t>
            </a:r>
            <a:r>
              <a:rPr lang="en-US" dirty="0">
                <a:latin typeface="+mj-lt"/>
              </a:rPr>
              <a:t>. Open Book.</a:t>
            </a:r>
            <a:endParaRPr lang="en-US" dirty="0">
              <a:latin typeface="+mj-lt"/>
              <a:cs typeface="Calibri Light"/>
            </a:endParaRPr>
          </a:p>
          <a:p>
            <a:pPr algn="just"/>
            <a:r>
              <a:rPr lang="en-US" dirty="0">
                <a:latin typeface="+mj-lt"/>
              </a:rPr>
              <a:t>Will be held using </a:t>
            </a:r>
            <a:r>
              <a:rPr lang="en-US" dirty="0" err="1">
                <a:latin typeface="+mj-lt"/>
              </a:rPr>
              <a:t>ExamSoft</a:t>
            </a:r>
            <a:r>
              <a:rPr lang="en-US" dirty="0">
                <a:latin typeface="+mj-lt"/>
              </a:rPr>
              <a:t> system. More details next week.</a:t>
            </a:r>
          </a:p>
          <a:p>
            <a:pPr algn="just"/>
            <a:r>
              <a:rPr lang="en-US" dirty="0"/>
              <a:t>I will send an email explaining the </a:t>
            </a:r>
            <a:r>
              <a:rPr lang="en-US" dirty="0" err="1"/>
              <a:t>logisitics</a:t>
            </a:r>
            <a:r>
              <a:rPr lang="en-US" dirty="0"/>
              <a:t> for exam</a:t>
            </a:r>
          </a:p>
          <a:p>
            <a:pPr algn="just"/>
            <a:r>
              <a:rPr lang="en-US" dirty="0"/>
              <a:t>What is the best way to prepare for final assessment?</a:t>
            </a:r>
          </a:p>
          <a:p>
            <a:pPr lvl="1" algn="just"/>
            <a:r>
              <a:rPr lang="en-US" dirty="0"/>
              <a:t>Practice questions and concepts covering questions in the tutorials.</a:t>
            </a:r>
          </a:p>
          <a:p>
            <a:pPr algn="just"/>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a:t>ambujv@nus.edu.sg</a:t>
            </a:r>
          </a:p>
        </p:txBody>
      </p:sp>
    </p:spTree>
    <p:extLst>
      <p:ext uri="{BB962C8B-B14F-4D97-AF65-F5344CB8AC3E}">
        <p14:creationId xmlns:p14="http://schemas.microsoft.com/office/powerpoint/2010/main" val="220759839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4144-DA8B-439C-8C4A-689346B44BEF}"/>
              </a:ext>
            </a:extLst>
          </p:cNvPr>
          <p:cNvSpPr>
            <a:spLocks noGrp="1"/>
          </p:cNvSpPr>
          <p:nvPr>
            <p:ph type="title"/>
          </p:nvPr>
        </p:nvSpPr>
        <p:spPr>
          <a:xfrm>
            <a:off x="703847" y="151422"/>
            <a:ext cx="10515600" cy="1325563"/>
          </a:xfrm>
        </p:spPr>
        <p:txBody>
          <a:bodyPr/>
          <a:lstStyle/>
          <a:p>
            <a:r>
              <a:rPr lang="en-US" dirty="0"/>
              <a:t>802.11b (1999)</a:t>
            </a:r>
          </a:p>
        </p:txBody>
      </p:sp>
      <p:sp>
        <p:nvSpPr>
          <p:cNvPr id="3" name="Content Placeholder 2">
            <a:extLst>
              <a:ext uri="{FF2B5EF4-FFF2-40B4-BE49-F238E27FC236}">
                <a16:creationId xmlns:a16="http://schemas.microsoft.com/office/drawing/2014/main" id="{966A42A8-246F-495F-9194-5CF976EBD20C}"/>
              </a:ext>
            </a:extLst>
          </p:cNvPr>
          <p:cNvSpPr>
            <a:spLocks noGrp="1"/>
          </p:cNvSpPr>
          <p:nvPr>
            <p:ph idx="1"/>
          </p:nvPr>
        </p:nvSpPr>
        <p:spPr>
          <a:xfrm>
            <a:off x="607594" y="1476985"/>
            <a:ext cx="10708105" cy="5029200"/>
          </a:xfrm>
        </p:spPr>
        <p:txBody>
          <a:bodyPr>
            <a:normAutofit/>
          </a:bodyPr>
          <a:lstStyle/>
          <a:p>
            <a:r>
              <a:rPr lang="en-US" dirty="0">
                <a:latin typeface="+mj-lt"/>
              </a:rPr>
              <a:t>802.11b</a:t>
            </a:r>
          </a:p>
          <a:p>
            <a:pPr lvl="1"/>
            <a:r>
              <a:rPr lang="en-US" dirty="0">
                <a:latin typeface="+mj-lt"/>
              </a:rPr>
              <a:t>Direct Sequence Spread Spectrum (DSSS)</a:t>
            </a:r>
          </a:p>
          <a:p>
            <a:pPr lvl="1"/>
            <a:r>
              <a:rPr lang="en-US" dirty="0">
                <a:latin typeface="+mj-lt"/>
              </a:rPr>
              <a:t>DBPSK and DQPSK (Differential Binary/Quadrature Phase-Shift Keying)</a:t>
            </a:r>
          </a:p>
          <a:p>
            <a:endParaRPr lang="en-US" dirty="0">
              <a:latin typeface="+mj-lt"/>
            </a:endParaRPr>
          </a:p>
          <a:p>
            <a:r>
              <a:rPr lang="en-US" dirty="0">
                <a:latin typeface="+mj-lt"/>
              </a:rPr>
              <a:t>Translate data into “codes”</a:t>
            </a:r>
          </a:p>
          <a:p>
            <a:pPr lvl="1"/>
            <a:r>
              <a:rPr lang="en-US" dirty="0">
                <a:latin typeface="+mj-lt"/>
              </a:rPr>
              <a:t>Each data bit corresponds to several</a:t>
            </a:r>
            <a:br>
              <a:rPr lang="en-US" dirty="0">
                <a:latin typeface="+mj-lt"/>
              </a:rPr>
            </a:br>
            <a:r>
              <a:rPr lang="en-US" dirty="0">
                <a:latin typeface="+mj-lt"/>
              </a:rPr>
              <a:t>code bits (Chips)</a:t>
            </a:r>
          </a:p>
          <a:p>
            <a:pPr lvl="1"/>
            <a:r>
              <a:rPr lang="en-US" dirty="0">
                <a:latin typeface="+mj-lt"/>
              </a:rPr>
              <a:t>Chips are what is actually modulated</a:t>
            </a:r>
            <a:br>
              <a:rPr lang="en-US" dirty="0">
                <a:latin typeface="+mj-lt"/>
              </a:rPr>
            </a:br>
            <a:r>
              <a:rPr lang="en-US" dirty="0">
                <a:latin typeface="+mj-lt"/>
              </a:rPr>
              <a:t>over the air</a:t>
            </a:r>
          </a:p>
          <a:p>
            <a:pPr lvl="1"/>
            <a:r>
              <a:rPr lang="en-US" dirty="0">
                <a:latin typeface="+mj-lt"/>
              </a:rPr>
              <a:t>Data can be recovered by knowing</a:t>
            </a:r>
            <a:br>
              <a:rPr lang="en-US" dirty="0">
                <a:latin typeface="+mj-lt"/>
              </a:rPr>
            </a:br>
            <a:r>
              <a:rPr lang="en-US" dirty="0">
                <a:latin typeface="+mj-lt"/>
              </a:rPr>
              <a:t>the code patterns</a:t>
            </a:r>
          </a:p>
        </p:txBody>
      </p:sp>
      <p:sp>
        <p:nvSpPr>
          <p:cNvPr id="4" name="Slide Number Placeholder 3">
            <a:extLst>
              <a:ext uri="{FF2B5EF4-FFF2-40B4-BE49-F238E27FC236}">
                <a16:creationId xmlns:a16="http://schemas.microsoft.com/office/drawing/2014/main" id="{942A8BF0-4D31-4BB6-AEF5-C0454CA32FF4}"/>
              </a:ext>
            </a:extLst>
          </p:cNvPr>
          <p:cNvSpPr>
            <a:spLocks noGrp="1"/>
          </p:cNvSpPr>
          <p:nvPr>
            <p:ph type="sldNum" sz="quarter" idx="12"/>
          </p:nvPr>
        </p:nvSpPr>
        <p:spPr/>
        <p:txBody>
          <a:bodyPr/>
          <a:lstStyle/>
          <a:p>
            <a:fld id="{0778C724-3839-4D76-A707-B4C23905D055}" type="slidenum">
              <a:rPr lang="en-US" smtClean="0"/>
              <a:t>30</a:t>
            </a:fld>
            <a:endParaRPr lang="en-US"/>
          </a:p>
        </p:txBody>
      </p:sp>
      <p:pic>
        <p:nvPicPr>
          <p:cNvPr id="6" name="Picture 5">
            <a:extLst>
              <a:ext uri="{FF2B5EF4-FFF2-40B4-BE49-F238E27FC236}">
                <a16:creationId xmlns:a16="http://schemas.microsoft.com/office/drawing/2014/main" id="{33861A93-3AE5-43E5-96C2-C121129E88A6}"/>
              </a:ext>
            </a:extLst>
          </p:cNvPr>
          <p:cNvPicPr>
            <a:picLocks noChangeAspect="1"/>
          </p:cNvPicPr>
          <p:nvPr/>
        </p:nvPicPr>
        <p:blipFill>
          <a:blip r:embed="rId2"/>
          <a:stretch>
            <a:fillRect/>
          </a:stretch>
        </p:blipFill>
        <p:spPr>
          <a:xfrm>
            <a:off x="7059195" y="3138481"/>
            <a:ext cx="4421606" cy="1372223"/>
          </a:xfrm>
          <a:prstGeom prst="rect">
            <a:avLst/>
          </a:prstGeom>
        </p:spPr>
      </p:pic>
      <p:pic>
        <p:nvPicPr>
          <p:cNvPr id="7" name="Picture 2">
            <a:extLst>
              <a:ext uri="{FF2B5EF4-FFF2-40B4-BE49-F238E27FC236}">
                <a16:creationId xmlns:a16="http://schemas.microsoft.com/office/drawing/2014/main" id="{947641C8-B453-4CFD-B481-9F69628F21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46" t="82720" r="27747"/>
          <a:stretch/>
        </p:blipFill>
        <p:spPr bwMode="auto">
          <a:xfrm>
            <a:off x="7645401" y="4791456"/>
            <a:ext cx="2130148" cy="6463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3A9111F-F50D-4714-8391-AE9EC979838C}"/>
              </a:ext>
            </a:extLst>
          </p:cNvPr>
          <p:cNvSpPr txBox="1"/>
          <p:nvPr/>
        </p:nvSpPr>
        <p:spPr>
          <a:xfrm>
            <a:off x="9969502" y="4791456"/>
            <a:ext cx="2120900" cy="584775"/>
          </a:xfrm>
          <a:prstGeom prst="rect">
            <a:avLst/>
          </a:prstGeom>
          <a:noFill/>
        </p:spPr>
        <p:txBody>
          <a:bodyPr wrap="square" rtlCol="0">
            <a:spAutoFit/>
          </a:bodyPr>
          <a:lstStyle/>
          <a:p>
            <a:r>
              <a:rPr lang="en-US" sz="1600" dirty="0"/>
              <a:t>Phase-shift Keying (of the Chips)</a:t>
            </a:r>
          </a:p>
        </p:txBody>
      </p:sp>
      <p:sp>
        <p:nvSpPr>
          <p:cNvPr id="9" name="TextBox 8">
            <a:extLst>
              <a:ext uri="{FF2B5EF4-FFF2-40B4-BE49-F238E27FC236}">
                <a16:creationId xmlns:a16="http://schemas.microsoft.com/office/drawing/2014/main" id="{4AA3E4F2-11E5-49E5-A06D-D96A20F770FB}"/>
              </a:ext>
            </a:extLst>
          </p:cNvPr>
          <p:cNvSpPr txBox="1"/>
          <p:nvPr/>
        </p:nvSpPr>
        <p:spPr>
          <a:xfrm>
            <a:off x="6680201" y="4890372"/>
            <a:ext cx="1739900" cy="307777"/>
          </a:xfrm>
          <a:prstGeom prst="rect">
            <a:avLst/>
          </a:prstGeom>
          <a:noFill/>
        </p:spPr>
        <p:txBody>
          <a:bodyPr wrap="square" rtlCol="0">
            <a:spAutoFit/>
          </a:bodyPr>
          <a:lstStyle/>
          <a:p>
            <a:r>
              <a:rPr lang="en-US" sz="1400" dirty="0"/>
              <a:t>Modulation</a:t>
            </a:r>
          </a:p>
        </p:txBody>
      </p:sp>
      <p:cxnSp>
        <p:nvCxnSpPr>
          <p:cNvPr id="11" name="Straight Arrow Connector 10">
            <a:extLst>
              <a:ext uri="{FF2B5EF4-FFF2-40B4-BE49-F238E27FC236}">
                <a16:creationId xmlns:a16="http://schemas.microsoft.com/office/drawing/2014/main" id="{DEDABA76-3A29-4F3B-9EE9-79BD3237EC3E}"/>
              </a:ext>
            </a:extLst>
          </p:cNvPr>
          <p:cNvCxnSpPr/>
          <p:nvPr/>
        </p:nvCxnSpPr>
        <p:spPr>
          <a:xfrm>
            <a:off x="7645401" y="5031093"/>
            <a:ext cx="22351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5079DEB0-8B6A-87A7-EE2D-8AB63BA7EE66}"/>
              </a:ext>
            </a:extLst>
          </p:cNvPr>
          <p:cNvPicPr>
            <a:picLocks noChangeAspect="1"/>
          </p:cNvPicPr>
          <p:nvPr/>
        </p:nvPicPr>
        <p:blipFill>
          <a:blip r:embed="rId4"/>
          <a:stretch>
            <a:fillRect/>
          </a:stretch>
        </p:blipFill>
        <p:spPr>
          <a:xfrm>
            <a:off x="8051800" y="136524"/>
            <a:ext cx="3784601" cy="1766147"/>
          </a:xfrm>
          <a:prstGeom prst="rect">
            <a:avLst/>
          </a:prstGeom>
        </p:spPr>
      </p:pic>
    </p:spTree>
    <p:extLst>
      <p:ext uri="{BB962C8B-B14F-4D97-AF65-F5344CB8AC3E}">
        <p14:creationId xmlns:p14="http://schemas.microsoft.com/office/powerpoint/2010/main" val="2661836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E6F6-20AF-46DD-BD36-2939D033F7A3}"/>
              </a:ext>
            </a:extLst>
          </p:cNvPr>
          <p:cNvSpPr>
            <a:spLocks noGrp="1"/>
          </p:cNvSpPr>
          <p:nvPr>
            <p:ph type="title"/>
          </p:nvPr>
        </p:nvSpPr>
        <p:spPr/>
        <p:txBody>
          <a:bodyPr/>
          <a:lstStyle/>
          <a:p>
            <a:r>
              <a:rPr lang="en-US" dirty="0"/>
              <a:t>DSSS goals</a:t>
            </a:r>
          </a:p>
        </p:txBody>
      </p:sp>
      <p:sp>
        <p:nvSpPr>
          <p:cNvPr id="3" name="Content Placeholder 2">
            <a:extLst>
              <a:ext uri="{FF2B5EF4-FFF2-40B4-BE49-F238E27FC236}">
                <a16:creationId xmlns:a16="http://schemas.microsoft.com/office/drawing/2014/main" id="{CD0343D4-38F3-41CD-94CD-5EBCDF4A1D50}"/>
              </a:ext>
            </a:extLst>
          </p:cNvPr>
          <p:cNvSpPr>
            <a:spLocks noGrp="1"/>
          </p:cNvSpPr>
          <p:nvPr>
            <p:ph idx="1"/>
          </p:nvPr>
        </p:nvSpPr>
        <p:spPr>
          <a:xfrm>
            <a:off x="653315" y="1547944"/>
            <a:ext cx="9692105" cy="5029200"/>
          </a:xfrm>
        </p:spPr>
        <p:txBody>
          <a:bodyPr/>
          <a:lstStyle/>
          <a:p>
            <a:r>
              <a:rPr lang="en-US" dirty="0"/>
              <a:t>D</a:t>
            </a:r>
            <a:r>
              <a:rPr lang="en-US" dirty="0">
                <a:latin typeface="+mj-lt"/>
              </a:rPr>
              <a:t>SSS increases bandwidth of a signal</a:t>
            </a:r>
          </a:p>
          <a:p>
            <a:pPr lvl="1"/>
            <a:r>
              <a:rPr lang="en-US" dirty="0">
                <a:latin typeface="+mj-lt"/>
              </a:rPr>
              <a:t>Beyond what is needed for the data</a:t>
            </a:r>
          </a:p>
          <a:p>
            <a:pPr lvl="1"/>
            <a:r>
              <a:rPr lang="en-US" dirty="0">
                <a:latin typeface="+mj-lt"/>
              </a:rPr>
              <a:t>Energy is smeared across the frequencies</a:t>
            </a:r>
          </a:p>
          <a:p>
            <a:pPr lvl="1"/>
            <a:endParaRPr lang="en-US" dirty="0">
              <a:latin typeface="+mj-lt"/>
            </a:endParaRPr>
          </a:p>
          <a:p>
            <a:r>
              <a:rPr lang="en-US" dirty="0">
                <a:latin typeface="+mj-lt"/>
              </a:rPr>
              <a:t>More robust against interference</a:t>
            </a:r>
          </a:p>
          <a:p>
            <a:pPr lvl="1"/>
            <a:r>
              <a:rPr lang="en-US" dirty="0">
                <a:latin typeface="+mj-lt"/>
              </a:rPr>
              <a:t>Data can be recovered from partial code</a:t>
            </a:r>
            <a:br>
              <a:rPr lang="en-US" dirty="0">
                <a:latin typeface="+mj-lt"/>
              </a:rPr>
            </a:br>
            <a:br>
              <a:rPr lang="en-US" dirty="0">
                <a:latin typeface="+mj-lt"/>
              </a:rPr>
            </a:br>
            <a:endParaRPr lang="en-US" dirty="0">
              <a:latin typeface="+mj-lt"/>
            </a:endParaRPr>
          </a:p>
          <a:p>
            <a:pPr lvl="1"/>
            <a:endParaRPr lang="en-US" dirty="0">
              <a:latin typeface="+mj-lt"/>
            </a:endParaRPr>
          </a:p>
          <a:p>
            <a:pPr lvl="1"/>
            <a:endParaRPr lang="en-US" dirty="0">
              <a:latin typeface="+mj-lt"/>
            </a:endParaRPr>
          </a:p>
          <a:p>
            <a:r>
              <a:rPr lang="en-US" dirty="0">
                <a:latin typeface="+mj-lt"/>
              </a:rPr>
              <a:t>Cost: using a lot of bandwidth for only a little data</a:t>
            </a:r>
          </a:p>
        </p:txBody>
      </p:sp>
      <p:sp>
        <p:nvSpPr>
          <p:cNvPr id="4" name="Slide Number Placeholder 3">
            <a:extLst>
              <a:ext uri="{FF2B5EF4-FFF2-40B4-BE49-F238E27FC236}">
                <a16:creationId xmlns:a16="http://schemas.microsoft.com/office/drawing/2014/main" id="{919C4048-917F-4A3D-A62B-B81F10330B4D}"/>
              </a:ext>
            </a:extLst>
          </p:cNvPr>
          <p:cNvSpPr>
            <a:spLocks noGrp="1"/>
          </p:cNvSpPr>
          <p:nvPr>
            <p:ph type="sldNum" sz="quarter" idx="12"/>
          </p:nvPr>
        </p:nvSpPr>
        <p:spPr/>
        <p:txBody>
          <a:bodyPr/>
          <a:lstStyle/>
          <a:p>
            <a:fld id="{0778C724-3839-4D76-A707-B4C23905D055}" type="slidenum">
              <a:rPr lang="en-US" smtClean="0"/>
              <a:t>31</a:t>
            </a:fld>
            <a:endParaRPr lang="en-US"/>
          </a:p>
        </p:txBody>
      </p:sp>
      <p:pic>
        <p:nvPicPr>
          <p:cNvPr id="6" name="Picture 5">
            <a:extLst>
              <a:ext uri="{FF2B5EF4-FFF2-40B4-BE49-F238E27FC236}">
                <a16:creationId xmlns:a16="http://schemas.microsoft.com/office/drawing/2014/main" id="{752C6465-1D63-4118-B471-DCE291D9588D}"/>
              </a:ext>
            </a:extLst>
          </p:cNvPr>
          <p:cNvPicPr>
            <a:picLocks noChangeAspect="1"/>
          </p:cNvPicPr>
          <p:nvPr/>
        </p:nvPicPr>
        <p:blipFill>
          <a:blip r:embed="rId2"/>
          <a:stretch>
            <a:fillRect/>
          </a:stretch>
        </p:blipFill>
        <p:spPr>
          <a:xfrm>
            <a:off x="7162800" y="1356980"/>
            <a:ext cx="4315427" cy="1438476"/>
          </a:xfrm>
          <a:prstGeom prst="rect">
            <a:avLst/>
          </a:prstGeom>
        </p:spPr>
      </p:pic>
      <p:pic>
        <p:nvPicPr>
          <p:cNvPr id="7" name="Picture 6">
            <a:extLst>
              <a:ext uri="{FF2B5EF4-FFF2-40B4-BE49-F238E27FC236}">
                <a16:creationId xmlns:a16="http://schemas.microsoft.com/office/drawing/2014/main" id="{780445A3-2059-C3A8-6B9F-91CE4A97ECEF}"/>
              </a:ext>
            </a:extLst>
          </p:cNvPr>
          <p:cNvPicPr>
            <a:picLocks noChangeAspect="1"/>
          </p:cNvPicPr>
          <p:nvPr/>
        </p:nvPicPr>
        <p:blipFill>
          <a:blip r:embed="rId3"/>
          <a:stretch>
            <a:fillRect/>
          </a:stretch>
        </p:blipFill>
        <p:spPr>
          <a:xfrm>
            <a:off x="7061200" y="2962714"/>
            <a:ext cx="4832588" cy="2199661"/>
          </a:xfrm>
          <a:prstGeom prst="rect">
            <a:avLst/>
          </a:prstGeom>
        </p:spPr>
      </p:pic>
    </p:spTree>
    <p:extLst>
      <p:ext uri="{BB962C8B-B14F-4D97-AF65-F5344CB8AC3E}">
        <p14:creationId xmlns:p14="http://schemas.microsoft.com/office/powerpoint/2010/main" val="4022499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D1958-A5BC-4853-9902-4F4C48B7DA08}"/>
              </a:ext>
            </a:extLst>
          </p:cNvPr>
          <p:cNvSpPr>
            <a:spLocks noGrp="1"/>
          </p:cNvSpPr>
          <p:nvPr>
            <p:ph type="title"/>
          </p:nvPr>
        </p:nvSpPr>
        <p:spPr/>
        <p:txBody>
          <a:bodyPr/>
          <a:lstStyle/>
          <a:p>
            <a:r>
              <a:rPr lang="en-US" dirty="0"/>
              <a:t>802.11b channels</a:t>
            </a:r>
          </a:p>
        </p:txBody>
      </p:sp>
      <p:sp>
        <p:nvSpPr>
          <p:cNvPr id="3" name="Content Placeholder 2">
            <a:extLst>
              <a:ext uri="{FF2B5EF4-FFF2-40B4-BE49-F238E27FC236}">
                <a16:creationId xmlns:a16="http://schemas.microsoft.com/office/drawing/2014/main" id="{C666B121-5956-40C3-BD5B-AE078D618C70}"/>
              </a:ext>
            </a:extLst>
          </p:cNvPr>
          <p:cNvSpPr>
            <a:spLocks noGrp="1"/>
          </p:cNvSpPr>
          <p:nvPr>
            <p:ph idx="1"/>
          </p:nvPr>
        </p:nvSpPr>
        <p:spPr>
          <a:xfrm>
            <a:off x="929640" y="1368425"/>
            <a:ext cx="10515600" cy="4351338"/>
          </a:xfrm>
        </p:spPr>
        <p:txBody>
          <a:bodyPr/>
          <a:lstStyle/>
          <a:p>
            <a:r>
              <a:rPr lang="en-US" dirty="0">
                <a:latin typeface="+mj-lt"/>
              </a:rPr>
              <a:t>14 channels total</a:t>
            </a:r>
          </a:p>
          <a:p>
            <a:pPr lvl="1"/>
            <a:r>
              <a:rPr lang="en-US" dirty="0">
                <a:latin typeface="+mj-lt"/>
              </a:rPr>
              <a:t>1-11 for US</a:t>
            </a:r>
          </a:p>
          <a:p>
            <a:pPr lvl="1"/>
            <a:r>
              <a:rPr lang="en-US" dirty="0">
                <a:latin typeface="+mj-lt"/>
              </a:rPr>
              <a:t>1-13 for most of the rest of the world</a:t>
            </a:r>
          </a:p>
          <a:p>
            <a:pPr lvl="1"/>
            <a:r>
              <a:rPr lang="en-US" dirty="0">
                <a:latin typeface="+mj-lt"/>
              </a:rPr>
              <a:t>1-14 for Japan (but 14 only for 802.11b)</a:t>
            </a:r>
          </a:p>
          <a:p>
            <a:r>
              <a:rPr lang="en-US" dirty="0">
                <a:latin typeface="+mj-lt"/>
              </a:rPr>
              <a:t>22 MHz channels</a:t>
            </a:r>
          </a:p>
          <a:p>
            <a:pPr lvl="1"/>
            <a:r>
              <a:rPr lang="en-US" dirty="0">
                <a:latin typeface="+mj-lt"/>
              </a:rPr>
              <a:t>5 MHz spacing -&gt; significant channel overlap</a:t>
            </a:r>
          </a:p>
          <a:p>
            <a:pPr lvl="1"/>
            <a:r>
              <a:rPr lang="en-US" dirty="0">
                <a:latin typeface="+mj-lt"/>
              </a:rPr>
              <a:t>Channels 1, 6, and 11 can be used without overlap</a:t>
            </a:r>
          </a:p>
        </p:txBody>
      </p:sp>
      <p:sp>
        <p:nvSpPr>
          <p:cNvPr id="4" name="Slide Number Placeholder 3">
            <a:extLst>
              <a:ext uri="{FF2B5EF4-FFF2-40B4-BE49-F238E27FC236}">
                <a16:creationId xmlns:a16="http://schemas.microsoft.com/office/drawing/2014/main" id="{C011F032-9014-4CC9-B485-A2A85506F7C8}"/>
              </a:ext>
            </a:extLst>
          </p:cNvPr>
          <p:cNvSpPr>
            <a:spLocks noGrp="1"/>
          </p:cNvSpPr>
          <p:nvPr>
            <p:ph type="sldNum" sz="quarter" idx="12"/>
          </p:nvPr>
        </p:nvSpPr>
        <p:spPr/>
        <p:txBody>
          <a:bodyPr/>
          <a:lstStyle/>
          <a:p>
            <a:fld id="{0778C724-3839-4D76-A707-B4C23905D055}" type="slidenum">
              <a:rPr lang="en-US" smtClean="0"/>
              <a:t>32</a:t>
            </a:fld>
            <a:endParaRPr lang="en-US"/>
          </a:p>
        </p:txBody>
      </p:sp>
      <p:pic>
        <p:nvPicPr>
          <p:cNvPr id="2050" name="Picture 2">
            <a:extLst>
              <a:ext uri="{FF2B5EF4-FFF2-40B4-BE49-F238E27FC236}">
                <a16:creationId xmlns:a16="http://schemas.microsoft.com/office/drawing/2014/main" id="{6CD5EB28-7914-4602-88A3-B0F2E0FC7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53" y="4105275"/>
            <a:ext cx="10842881"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06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33</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b="1" dirty="0"/>
                        <a:t>802.11a</a:t>
                      </a:r>
                    </a:p>
                  </a:txBody>
                  <a:tcPr/>
                </a:tc>
                <a:tc>
                  <a:txBody>
                    <a:bodyPr/>
                    <a:lstStyle/>
                    <a:p>
                      <a:r>
                        <a:rPr lang="en-US" sz="2000" b="1"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5 GHz</a:t>
                      </a:r>
                    </a:p>
                  </a:txBody>
                  <a:tcPr/>
                </a:tc>
                <a:tc>
                  <a:txBody>
                    <a:bodyPr/>
                    <a:lstStyle/>
                    <a:p>
                      <a:r>
                        <a:rPr lang="en-US" sz="2000" b="1" dirty="0"/>
                        <a:t>OFDM</a:t>
                      </a:r>
                    </a:p>
                  </a:txBody>
                  <a:tcPr/>
                </a:tc>
                <a:tc>
                  <a:txBody>
                    <a:bodyPr/>
                    <a:lstStyle/>
                    <a:p>
                      <a:r>
                        <a:rPr lang="en-US" sz="2000" b="1" dirty="0"/>
                        <a:t>54 Mbps</a:t>
                      </a:r>
                    </a:p>
                  </a:txBody>
                  <a:tcPr/>
                </a:tc>
                <a:tc>
                  <a:txBody>
                    <a:bodyPr/>
                    <a:lstStyle/>
                    <a:p>
                      <a:r>
                        <a:rPr lang="en-US" sz="2000" b="1"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b="1" dirty="0"/>
                        <a:t>802.11g</a:t>
                      </a:r>
                    </a:p>
                  </a:txBody>
                  <a:tcPr/>
                </a:tc>
                <a:tc>
                  <a:txBody>
                    <a:bodyPr/>
                    <a:lstStyle/>
                    <a:p>
                      <a:r>
                        <a:rPr lang="en-US" sz="2000" b="1" dirty="0"/>
                        <a:t>2003</a:t>
                      </a:r>
                    </a:p>
                  </a:txBody>
                  <a:tcPr/>
                </a:tc>
                <a:tc>
                  <a:txBody>
                    <a:bodyPr/>
                    <a:lstStyle/>
                    <a:p>
                      <a:r>
                        <a:rPr lang="en-US" sz="2000" b="1" dirty="0"/>
                        <a:t>2.4 GHz</a:t>
                      </a:r>
                    </a:p>
                  </a:txBody>
                  <a:tcPr/>
                </a:tc>
                <a:tc>
                  <a:txBody>
                    <a:bodyPr/>
                    <a:lstStyle/>
                    <a:p>
                      <a:r>
                        <a:rPr lang="en-US" sz="2000" b="1" dirty="0"/>
                        <a:t>OFDM</a:t>
                      </a:r>
                    </a:p>
                  </a:txBody>
                  <a:tcPr/>
                </a:tc>
                <a:tc>
                  <a:txBody>
                    <a:bodyPr/>
                    <a:lstStyle/>
                    <a:p>
                      <a:r>
                        <a:rPr lang="en-US" sz="2000" b="1" dirty="0"/>
                        <a:t>54 Mbps</a:t>
                      </a:r>
                    </a:p>
                  </a:txBody>
                  <a:tcPr/>
                </a:tc>
                <a:tc>
                  <a:txBody>
                    <a:bodyPr/>
                    <a:lstStyle/>
                    <a:p>
                      <a:r>
                        <a:rPr lang="en-US" sz="2000" b="1"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1909195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388C-75ED-43EB-9AB3-E1FE18276A0A}"/>
              </a:ext>
            </a:extLst>
          </p:cNvPr>
          <p:cNvSpPr>
            <a:spLocks noGrp="1"/>
          </p:cNvSpPr>
          <p:nvPr>
            <p:ph type="title"/>
          </p:nvPr>
        </p:nvSpPr>
        <p:spPr>
          <a:xfrm>
            <a:off x="607594" y="71040"/>
            <a:ext cx="10515600" cy="1325563"/>
          </a:xfrm>
        </p:spPr>
        <p:txBody>
          <a:bodyPr/>
          <a:lstStyle/>
          <a:p>
            <a:r>
              <a:rPr lang="en-US" dirty="0"/>
              <a:t>OFDM enables higher throughput</a:t>
            </a:r>
          </a:p>
        </p:txBody>
      </p:sp>
      <p:sp>
        <p:nvSpPr>
          <p:cNvPr id="3" name="Content Placeholder 2">
            <a:extLst>
              <a:ext uri="{FF2B5EF4-FFF2-40B4-BE49-F238E27FC236}">
                <a16:creationId xmlns:a16="http://schemas.microsoft.com/office/drawing/2014/main" id="{51519355-1073-4EA8-B05D-8A9BE49F1B72}"/>
              </a:ext>
            </a:extLst>
          </p:cNvPr>
          <p:cNvSpPr>
            <a:spLocks noGrp="1"/>
          </p:cNvSpPr>
          <p:nvPr>
            <p:ph idx="1"/>
          </p:nvPr>
        </p:nvSpPr>
        <p:spPr>
          <a:xfrm>
            <a:off x="607594" y="1143000"/>
            <a:ext cx="10972799" cy="2805112"/>
          </a:xfrm>
        </p:spPr>
        <p:txBody>
          <a:bodyPr>
            <a:normAutofit lnSpcReduction="10000"/>
          </a:bodyPr>
          <a:lstStyle/>
          <a:p>
            <a:r>
              <a:rPr lang="en-US" dirty="0">
                <a:latin typeface="+mj-lt"/>
              </a:rPr>
              <a:t>Replace DSSS with</a:t>
            </a:r>
            <a:br>
              <a:rPr lang="en-US" dirty="0">
                <a:latin typeface="+mj-lt"/>
              </a:rPr>
            </a:br>
            <a:r>
              <a:rPr lang="en-US" dirty="0">
                <a:latin typeface="+mj-lt"/>
              </a:rPr>
              <a:t>Orthogonal Frequency Division Multiplexing</a:t>
            </a:r>
          </a:p>
          <a:p>
            <a:pPr lvl="1"/>
            <a:endParaRPr lang="en-US" dirty="0">
              <a:latin typeface="+mj-lt"/>
            </a:endParaRPr>
          </a:p>
          <a:p>
            <a:r>
              <a:rPr lang="en-US" dirty="0">
                <a:latin typeface="+mj-lt"/>
              </a:rPr>
              <a:t>OFDM idea</a:t>
            </a:r>
          </a:p>
          <a:p>
            <a:pPr lvl="1"/>
            <a:r>
              <a:rPr lang="en-US" dirty="0">
                <a:latin typeface="+mj-lt"/>
              </a:rPr>
              <a:t>Split band into a number of narrow subcarriers</a:t>
            </a:r>
          </a:p>
          <a:p>
            <a:pPr lvl="1"/>
            <a:r>
              <a:rPr lang="en-US" dirty="0">
                <a:latin typeface="+mj-lt"/>
              </a:rPr>
              <a:t>Subcarriers are spaced so that they don’t interfere</a:t>
            </a:r>
          </a:p>
          <a:p>
            <a:pPr lvl="1"/>
            <a:r>
              <a:rPr lang="en-US" dirty="0">
                <a:latin typeface="+mj-lt"/>
              </a:rPr>
              <a:t>Transmit on multiple subcarriers at once to increase throughput</a:t>
            </a:r>
          </a:p>
          <a:p>
            <a:pPr lvl="1"/>
            <a:endParaRPr lang="en-US" dirty="0"/>
          </a:p>
        </p:txBody>
      </p:sp>
      <p:grpSp>
        <p:nvGrpSpPr>
          <p:cNvPr id="13" name="Group 12">
            <a:extLst>
              <a:ext uri="{FF2B5EF4-FFF2-40B4-BE49-F238E27FC236}">
                <a16:creationId xmlns:a16="http://schemas.microsoft.com/office/drawing/2014/main" id="{7552B2EE-CDFB-47FC-B4C3-9579C2BDB498}"/>
              </a:ext>
            </a:extLst>
          </p:cNvPr>
          <p:cNvGrpSpPr/>
          <p:nvPr/>
        </p:nvGrpSpPr>
        <p:grpSpPr>
          <a:xfrm>
            <a:off x="361608" y="3948112"/>
            <a:ext cx="5526506" cy="2590800"/>
            <a:chOff x="607594" y="3948112"/>
            <a:chExt cx="5526506" cy="2590800"/>
          </a:xfrm>
        </p:grpSpPr>
        <p:pic>
          <p:nvPicPr>
            <p:cNvPr id="6" name="Picture 5">
              <a:extLst>
                <a:ext uri="{FF2B5EF4-FFF2-40B4-BE49-F238E27FC236}">
                  <a16:creationId xmlns:a16="http://schemas.microsoft.com/office/drawing/2014/main" id="{E62A0C22-9AFE-4AD0-877C-CD66B6C554C3}"/>
                </a:ext>
              </a:extLst>
            </p:cNvPr>
            <p:cNvPicPr>
              <a:picLocks noChangeAspect="1"/>
            </p:cNvPicPr>
            <p:nvPr/>
          </p:nvPicPr>
          <p:blipFill rotWithShape="1">
            <a:blip r:embed="rId2"/>
            <a:srcRect r="20267"/>
            <a:stretch/>
          </p:blipFill>
          <p:spPr>
            <a:xfrm>
              <a:off x="607594" y="3948112"/>
              <a:ext cx="5526506" cy="2590800"/>
            </a:xfrm>
            <a:prstGeom prst="rect">
              <a:avLst/>
            </a:prstGeom>
          </p:spPr>
        </p:pic>
        <p:sp>
          <p:nvSpPr>
            <p:cNvPr id="12" name="Rectangle 11">
              <a:extLst>
                <a:ext uri="{FF2B5EF4-FFF2-40B4-BE49-F238E27FC236}">
                  <a16:creationId xmlns:a16="http://schemas.microsoft.com/office/drawing/2014/main" id="{9212B5CC-70DD-4762-9E29-87C7328EA391}"/>
                </a:ext>
              </a:extLst>
            </p:cNvPr>
            <p:cNvSpPr/>
            <p:nvPr/>
          </p:nvSpPr>
          <p:spPr>
            <a:xfrm>
              <a:off x="4786896" y="4523581"/>
              <a:ext cx="1347204" cy="962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DB55A3F-6117-4D82-B939-11B0440E6FFC}"/>
              </a:ext>
            </a:extLst>
          </p:cNvPr>
          <p:cNvGrpSpPr/>
          <p:nvPr/>
        </p:nvGrpSpPr>
        <p:grpSpPr>
          <a:xfrm>
            <a:off x="5888114" y="3948112"/>
            <a:ext cx="5692279" cy="2590800"/>
            <a:chOff x="3867330" y="6629400"/>
            <a:chExt cx="5692279" cy="2590800"/>
          </a:xfrm>
        </p:grpSpPr>
        <p:pic>
          <p:nvPicPr>
            <p:cNvPr id="8" name="Picture 7">
              <a:extLst>
                <a:ext uri="{FF2B5EF4-FFF2-40B4-BE49-F238E27FC236}">
                  <a16:creationId xmlns:a16="http://schemas.microsoft.com/office/drawing/2014/main" id="{985BCE19-40E5-444A-B973-CF7E879A14D9}"/>
                </a:ext>
              </a:extLst>
            </p:cNvPr>
            <p:cNvPicPr>
              <a:picLocks noChangeAspect="1"/>
            </p:cNvPicPr>
            <p:nvPr/>
          </p:nvPicPr>
          <p:blipFill rotWithShape="1">
            <a:blip r:embed="rId3"/>
            <a:srcRect r="20700"/>
            <a:stretch/>
          </p:blipFill>
          <p:spPr>
            <a:xfrm>
              <a:off x="3867330" y="6629400"/>
              <a:ext cx="5692279" cy="2590800"/>
            </a:xfrm>
            <a:prstGeom prst="rect">
              <a:avLst/>
            </a:prstGeom>
          </p:spPr>
        </p:pic>
        <p:sp>
          <p:nvSpPr>
            <p:cNvPr id="9" name="Rectangle 8">
              <a:extLst>
                <a:ext uri="{FF2B5EF4-FFF2-40B4-BE49-F238E27FC236}">
                  <a16:creationId xmlns:a16="http://schemas.microsoft.com/office/drawing/2014/main" id="{FDB4B85D-96F0-4452-81E7-07E1D47541EC}"/>
                </a:ext>
              </a:extLst>
            </p:cNvPr>
            <p:cNvSpPr/>
            <p:nvPr/>
          </p:nvSpPr>
          <p:spPr>
            <a:xfrm>
              <a:off x="8086409" y="8257381"/>
              <a:ext cx="1473200" cy="962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18B16C-D527-404F-BCB3-10753BEAB78C}"/>
                </a:ext>
              </a:extLst>
            </p:cNvPr>
            <p:cNvSpPr/>
            <p:nvPr/>
          </p:nvSpPr>
          <p:spPr>
            <a:xfrm>
              <a:off x="9377205" y="7559674"/>
              <a:ext cx="182404" cy="36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A4EB4462-0D0A-4E2E-AE7B-D0B0272E4792}"/>
              </a:ext>
            </a:extLst>
          </p:cNvPr>
          <p:cNvSpPr>
            <a:spLocks noGrp="1"/>
          </p:cNvSpPr>
          <p:nvPr>
            <p:ph type="sldNum" sz="quarter" idx="12"/>
          </p:nvPr>
        </p:nvSpPr>
        <p:spPr/>
        <p:txBody>
          <a:bodyPr/>
          <a:lstStyle/>
          <a:p>
            <a:fld id="{0778C724-3839-4D76-A707-B4C23905D055}" type="slidenum">
              <a:rPr lang="en-US" smtClean="0"/>
              <a:t>34</a:t>
            </a:fld>
            <a:endParaRPr lang="en-US" dirty="0"/>
          </a:p>
        </p:txBody>
      </p:sp>
      <p:pic>
        <p:nvPicPr>
          <p:cNvPr id="14" name="Picture 13">
            <a:extLst>
              <a:ext uri="{FF2B5EF4-FFF2-40B4-BE49-F238E27FC236}">
                <a16:creationId xmlns:a16="http://schemas.microsoft.com/office/drawing/2014/main" id="{086AD5EA-9CAD-995F-6CE4-99F49E699D88}"/>
              </a:ext>
            </a:extLst>
          </p:cNvPr>
          <p:cNvPicPr>
            <a:picLocks noChangeAspect="1"/>
          </p:cNvPicPr>
          <p:nvPr/>
        </p:nvPicPr>
        <p:blipFill>
          <a:blip r:embed="rId4"/>
          <a:stretch>
            <a:fillRect/>
          </a:stretch>
        </p:blipFill>
        <p:spPr>
          <a:xfrm>
            <a:off x="8000627" y="-24607"/>
            <a:ext cx="4213131" cy="1917701"/>
          </a:xfrm>
          <a:prstGeom prst="rect">
            <a:avLst/>
          </a:prstGeom>
        </p:spPr>
      </p:pic>
      <p:sp>
        <p:nvSpPr>
          <p:cNvPr id="15" name="TextBox 14">
            <a:extLst>
              <a:ext uri="{FF2B5EF4-FFF2-40B4-BE49-F238E27FC236}">
                <a16:creationId xmlns:a16="http://schemas.microsoft.com/office/drawing/2014/main" id="{5B23AD77-DFBF-C679-7468-62C3275989F7}"/>
              </a:ext>
            </a:extLst>
          </p:cNvPr>
          <p:cNvSpPr txBox="1"/>
          <p:nvPr/>
        </p:nvSpPr>
        <p:spPr>
          <a:xfrm>
            <a:off x="9322726" y="1856343"/>
            <a:ext cx="1568931" cy="369332"/>
          </a:xfrm>
          <a:prstGeom prst="rect">
            <a:avLst/>
          </a:prstGeom>
          <a:noFill/>
        </p:spPr>
        <p:txBody>
          <a:bodyPr wrap="square" rtlCol="0">
            <a:spAutoFit/>
          </a:bodyPr>
          <a:lstStyle/>
          <a:p>
            <a:pPr algn="ctr"/>
            <a:r>
              <a:rPr lang="en-US" i="1" dirty="0">
                <a:solidFill>
                  <a:schemeClr val="bg1">
                    <a:lumMod val="50000"/>
                  </a:schemeClr>
                </a:solidFill>
                <a:latin typeface="Seravek Light"/>
                <a:cs typeface="Seravek Light"/>
              </a:rPr>
              <a:t>Recall DSSS</a:t>
            </a:r>
          </a:p>
        </p:txBody>
      </p:sp>
      <p:sp>
        <p:nvSpPr>
          <p:cNvPr id="16" name="Rectangle 15">
            <a:extLst>
              <a:ext uri="{FF2B5EF4-FFF2-40B4-BE49-F238E27FC236}">
                <a16:creationId xmlns:a16="http://schemas.microsoft.com/office/drawing/2014/main" id="{FAF25DBE-3A01-2706-84B9-DBB9259EFEC7}"/>
              </a:ext>
            </a:extLst>
          </p:cNvPr>
          <p:cNvSpPr/>
          <p:nvPr/>
        </p:nvSpPr>
        <p:spPr>
          <a:xfrm>
            <a:off x="8000627" y="24924"/>
            <a:ext cx="4147926" cy="2200752"/>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1377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388C-75ED-43EB-9AB3-E1FE18276A0A}"/>
              </a:ext>
            </a:extLst>
          </p:cNvPr>
          <p:cNvSpPr>
            <a:spLocks noGrp="1"/>
          </p:cNvSpPr>
          <p:nvPr>
            <p:ph type="title"/>
          </p:nvPr>
        </p:nvSpPr>
        <p:spPr>
          <a:xfrm>
            <a:off x="836192" y="107011"/>
            <a:ext cx="10515600" cy="1325563"/>
          </a:xfrm>
        </p:spPr>
        <p:txBody>
          <a:bodyPr/>
          <a:lstStyle/>
          <a:p>
            <a:r>
              <a:rPr lang="en-US" dirty="0"/>
              <a:t>OFDM higher throughput at complexity cost</a:t>
            </a:r>
          </a:p>
        </p:txBody>
      </p:sp>
      <p:sp>
        <p:nvSpPr>
          <p:cNvPr id="3" name="Content Placeholder 2">
            <a:extLst>
              <a:ext uri="{FF2B5EF4-FFF2-40B4-BE49-F238E27FC236}">
                <a16:creationId xmlns:a16="http://schemas.microsoft.com/office/drawing/2014/main" id="{51519355-1073-4EA8-B05D-8A9BE49F1B72}"/>
              </a:ext>
            </a:extLst>
          </p:cNvPr>
          <p:cNvSpPr>
            <a:spLocks noGrp="1"/>
          </p:cNvSpPr>
          <p:nvPr>
            <p:ph idx="1"/>
          </p:nvPr>
        </p:nvSpPr>
        <p:spPr>
          <a:xfrm>
            <a:off x="607594" y="1143000"/>
            <a:ext cx="10972799" cy="5029200"/>
          </a:xfrm>
        </p:spPr>
        <p:txBody>
          <a:bodyPr/>
          <a:lstStyle/>
          <a:p>
            <a:r>
              <a:rPr lang="en-US" dirty="0">
                <a:latin typeface="+mj-lt"/>
              </a:rPr>
              <a:t>Receivers collect signal from entire channel</a:t>
            </a:r>
          </a:p>
          <a:p>
            <a:pPr lvl="1"/>
            <a:r>
              <a:rPr lang="en-US" dirty="0">
                <a:latin typeface="+mj-lt"/>
              </a:rPr>
              <a:t>And then can split it apart to gain the data on each subcarrier</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latin typeface="+mj-lt"/>
              </a:rPr>
              <a:t>Tradeoffs</a:t>
            </a:r>
          </a:p>
          <a:p>
            <a:pPr lvl="1"/>
            <a:r>
              <a:rPr lang="en-US" dirty="0">
                <a:latin typeface="+mj-lt"/>
              </a:rPr>
              <a:t>Benefits: more throughput, still robust against narrowband interference</a:t>
            </a:r>
          </a:p>
          <a:p>
            <a:pPr lvl="1"/>
            <a:r>
              <a:rPr lang="en-US" dirty="0">
                <a:latin typeface="+mj-lt"/>
              </a:rPr>
              <a:t>Costs: more complicated and sensitive radio design</a:t>
            </a:r>
          </a:p>
        </p:txBody>
      </p:sp>
      <p:sp>
        <p:nvSpPr>
          <p:cNvPr id="4" name="Slide Number Placeholder 3">
            <a:extLst>
              <a:ext uri="{FF2B5EF4-FFF2-40B4-BE49-F238E27FC236}">
                <a16:creationId xmlns:a16="http://schemas.microsoft.com/office/drawing/2014/main" id="{A4EB4462-0D0A-4E2E-AE7B-D0B0272E4792}"/>
              </a:ext>
            </a:extLst>
          </p:cNvPr>
          <p:cNvSpPr>
            <a:spLocks noGrp="1"/>
          </p:cNvSpPr>
          <p:nvPr>
            <p:ph type="sldNum" sz="quarter" idx="12"/>
          </p:nvPr>
        </p:nvSpPr>
        <p:spPr/>
        <p:txBody>
          <a:bodyPr/>
          <a:lstStyle/>
          <a:p>
            <a:fld id="{0778C724-3839-4D76-A707-B4C23905D055}" type="slidenum">
              <a:rPr lang="en-US" smtClean="0"/>
              <a:t>35</a:t>
            </a:fld>
            <a:endParaRPr lang="en-US"/>
          </a:p>
        </p:txBody>
      </p:sp>
      <p:pic>
        <p:nvPicPr>
          <p:cNvPr id="6" name="Picture 5">
            <a:extLst>
              <a:ext uri="{FF2B5EF4-FFF2-40B4-BE49-F238E27FC236}">
                <a16:creationId xmlns:a16="http://schemas.microsoft.com/office/drawing/2014/main" id="{727CA94C-7197-400D-B2A1-2AF06C0B97D8}"/>
              </a:ext>
            </a:extLst>
          </p:cNvPr>
          <p:cNvPicPr>
            <a:picLocks noChangeAspect="1"/>
          </p:cNvPicPr>
          <p:nvPr/>
        </p:nvPicPr>
        <p:blipFill>
          <a:blip r:embed="rId2"/>
          <a:stretch>
            <a:fillRect/>
          </a:stretch>
        </p:blipFill>
        <p:spPr>
          <a:xfrm>
            <a:off x="3159883" y="2187430"/>
            <a:ext cx="5868219" cy="2076740"/>
          </a:xfrm>
          <a:prstGeom prst="rect">
            <a:avLst/>
          </a:prstGeom>
        </p:spPr>
      </p:pic>
    </p:spTree>
    <p:extLst>
      <p:ext uri="{BB962C8B-B14F-4D97-AF65-F5344CB8AC3E}">
        <p14:creationId xmlns:p14="http://schemas.microsoft.com/office/powerpoint/2010/main" val="3326339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36</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b="1" dirty="0"/>
                        <a:t>802.11a</a:t>
                      </a:r>
                    </a:p>
                  </a:txBody>
                  <a:tcPr/>
                </a:tc>
                <a:tc>
                  <a:txBody>
                    <a:bodyPr/>
                    <a:lstStyle/>
                    <a:p>
                      <a:r>
                        <a:rPr lang="en-US" sz="2000" b="1"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5 GHz</a:t>
                      </a:r>
                    </a:p>
                  </a:txBody>
                  <a:tcPr/>
                </a:tc>
                <a:tc>
                  <a:txBody>
                    <a:bodyPr/>
                    <a:lstStyle/>
                    <a:p>
                      <a:r>
                        <a:rPr lang="en-US" sz="2000" b="1" dirty="0"/>
                        <a:t>OFDM</a:t>
                      </a:r>
                    </a:p>
                  </a:txBody>
                  <a:tcPr/>
                </a:tc>
                <a:tc>
                  <a:txBody>
                    <a:bodyPr/>
                    <a:lstStyle/>
                    <a:p>
                      <a:r>
                        <a:rPr lang="en-US" sz="2000" b="1" dirty="0"/>
                        <a:t>54 Mbps</a:t>
                      </a:r>
                    </a:p>
                  </a:txBody>
                  <a:tcPr/>
                </a:tc>
                <a:tc>
                  <a:txBody>
                    <a:bodyPr/>
                    <a:lstStyle/>
                    <a:p>
                      <a:r>
                        <a:rPr lang="en-US" sz="2000" b="1"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dirty="0"/>
                        <a:t>802.11g</a:t>
                      </a:r>
                    </a:p>
                  </a:txBody>
                  <a:tcPr/>
                </a:tc>
                <a:tc>
                  <a:txBody>
                    <a:bodyPr/>
                    <a:lstStyle/>
                    <a:p>
                      <a:r>
                        <a:rPr lang="en-US" sz="2000" dirty="0"/>
                        <a:t>2003</a:t>
                      </a:r>
                    </a:p>
                  </a:txBody>
                  <a:tcPr/>
                </a:tc>
                <a:tc>
                  <a:txBody>
                    <a:bodyPr/>
                    <a:lstStyle/>
                    <a:p>
                      <a:r>
                        <a:rPr lang="en-US" sz="2000" dirty="0"/>
                        <a:t>2.4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2012634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D1958-A5BC-4853-9902-4F4C48B7DA08}"/>
              </a:ext>
            </a:extLst>
          </p:cNvPr>
          <p:cNvSpPr>
            <a:spLocks noGrp="1"/>
          </p:cNvSpPr>
          <p:nvPr>
            <p:ph type="title"/>
          </p:nvPr>
        </p:nvSpPr>
        <p:spPr/>
        <p:txBody>
          <a:bodyPr/>
          <a:lstStyle/>
          <a:p>
            <a:r>
              <a:rPr lang="en-US" dirty="0"/>
              <a:t>802.11a (1999)</a:t>
            </a:r>
          </a:p>
        </p:txBody>
      </p:sp>
      <p:sp>
        <p:nvSpPr>
          <p:cNvPr id="3" name="Content Placeholder 2">
            <a:extLst>
              <a:ext uri="{FF2B5EF4-FFF2-40B4-BE49-F238E27FC236}">
                <a16:creationId xmlns:a16="http://schemas.microsoft.com/office/drawing/2014/main" id="{C666B121-5956-40C3-BD5B-AE078D618C70}"/>
              </a:ext>
            </a:extLst>
          </p:cNvPr>
          <p:cNvSpPr>
            <a:spLocks noGrp="1"/>
          </p:cNvSpPr>
          <p:nvPr>
            <p:ph idx="1"/>
          </p:nvPr>
        </p:nvSpPr>
        <p:spPr/>
        <p:txBody>
          <a:bodyPr/>
          <a:lstStyle/>
          <a:p>
            <a:r>
              <a:rPr lang="en-US" dirty="0">
                <a:latin typeface="+mj-lt"/>
              </a:rPr>
              <a:t>Applied OFDM techniques on the 5 GHz band</a:t>
            </a:r>
          </a:p>
          <a:p>
            <a:pPr lvl="1"/>
            <a:r>
              <a:rPr lang="en-US" dirty="0">
                <a:latin typeface="+mj-lt"/>
              </a:rPr>
              <a:t>Enabled more data throughput 54 Mbps (compare to 11 Mbps for 802.11b)</a:t>
            </a:r>
          </a:p>
          <a:p>
            <a:pPr lvl="1"/>
            <a:endParaRPr lang="en-US" dirty="0">
              <a:latin typeface="+mj-lt"/>
            </a:endParaRPr>
          </a:p>
          <a:p>
            <a:r>
              <a:rPr lang="en-US" dirty="0">
                <a:latin typeface="+mj-lt"/>
              </a:rPr>
              <a:t>Multiple rates available</a:t>
            </a:r>
          </a:p>
          <a:p>
            <a:pPr lvl="1"/>
            <a:r>
              <a:rPr lang="en-US" dirty="0">
                <a:latin typeface="+mj-lt"/>
              </a:rPr>
              <a:t>BPSK/QPSK/QAM over OFDM</a:t>
            </a:r>
          </a:p>
          <a:p>
            <a:pPr lvl="1"/>
            <a:r>
              <a:rPr lang="en-US" dirty="0">
                <a:latin typeface="+mj-lt"/>
              </a:rPr>
              <a:t>Quadrature Amplitude Modulation (QAM)</a:t>
            </a:r>
          </a:p>
          <a:p>
            <a:pPr lvl="1"/>
            <a:endParaRPr lang="en-US" dirty="0">
              <a:latin typeface="+mj-lt"/>
            </a:endParaRPr>
          </a:p>
          <a:p>
            <a:r>
              <a:rPr lang="en-US" dirty="0">
                <a:latin typeface="+mj-lt"/>
              </a:rPr>
              <a:t>Never reached widespread adoption</a:t>
            </a:r>
          </a:p>
          <a:p>
            <a:pPr lvl="1"/>
            <a:r>
              <a:rPr lang="en-US" dirty="0">
                <a:latin typeface="+mj-lt"/>
              </a:rPr>
              <a:t>Regulatory hurdles in some regions</a:t>
            </a:r>
          </a:p>
          <a:p>
            <a:pPr lvl="1"/>
            <a:r>
              <a:rPr lang="en-US" dirty="0">
                <a:latin typeface="+mj-lt"/>
              </a:rPr>
              <a:t>More complicated hardware delayed it</a:t>
            </a:r>
          </a:p>
          <a:p>
            <a:pPr lvl="1"/>
            <a:endParaRPr lang="en-US" dirty="0"/>
          </a:p>
        </p:txBody>
      </p:sp>
      <p:sp>
        <p:nvSpPr>
          <p:cNvPr id="4" name="Slide Number Placeholder 3">
            <a:extLst>
              <a:ext uri="{FF2B5EF4-FFF2-40B4-BE49-F238E27FC236}">
                <a16:creationId xmlns:a16="http://schemas.microsoft.com/office/drawing/2014/main" id="{C011F032-9014-4CC9-B485-A2A85506F7C8}"/>
              </a:ext>
            </a:extLst>
          </p:cNvPr>
          <p:cNvSpPr>
            <a:spLocks noGrp="1"/>
          </p:cNvSpPr>
          <p:nvPr>
            <p:ph type="sldNum" sz="quarter" idx="12"/>
          </p:nvPr>
        </p:nvSpPr>
        <p:spPr/>
        <p:txBody>
          <a:bodyPr/>
          <a:lstStyle/>
          <a:p>
            <a:fld id="{0778C724-3839-4D76-A707-B4C23905D055}" type="slidenum">
              <a:rPr lang="en-US" smtClean="0"/>
              <a:t>37</a:t>
            </a:fld>
            <a:endParaRPr lang="en-US"/>
          </a:p>
        </p:txBody>
      </p:sp>
      <p:pic>
        <p:nvPicPr>
          <p:cNvPr id="6" name="Picture 5">
            <a:extLst>
              <a:ext uri="{FF2B5EF4-FFF2-40B4-BE49-F238E27FC236}">
                <a16:creationId xmlns:a16="http://schemas.microsoft.com/office/drawing/2014/main" id="{F502A700-598A-45D1-8FAF-D31FAD8F0489}"/>
              </a:ext>
            </a:extLst>
          </p:cNvPr>
          <p:cNvPicPr>
            <a:picLocks noChangeAspect="1"/>
          </p:cNvPicPr>
          <p:nvPr/>
        </p:nvPicPr>
        <p:blipFill>
          <a:blip r:embed="rId2"/>
          <a:stretch>
            <a:fillRect/>
          </a:stretch>
        </p:blipFill>
        <p:spPr>
          <a:xfrm>
            <a:off x="7610466" y="2782704"/>
            <a:ext cx="4222848" cy="3710171"/>
          </a:xfrm>
          <a:prstGeom prst="rect">
            <a:avLst/>
          </a:prstGeom>
        </p:spPr>
      </p:pic>
    </p:spTree>
    <p:extLst>
      <p:ext uri="{BB962C8B-B14F-4D97-AF65-F5344CB8AC3E}">
        <p14:creationId xmlns:p14="http://schemas.microsoft.com/office/powerpoint/2010/main" val="214028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D1958-A5BC-4853-9902-4F4C48B7DA08}"/>
              </a:ext>
            </a:extLst>
          </p:cNvPr>
          <p:cNvSpPr>
            <a:spLocks noGrp="1"/>
          </p:cNvSpPr>
          <p:nvPr>
            <p:ph type="title"/>
          </p:nvPr>
        </p:nvSpPr>
        <p:spPr/>
        <p:txBody>
          <a:bodyPr/>
          <a:lstStyle/>
          <a:p>
            <a:r>
              <a:rPr lang="en-US" dirty="0"/>
              <a:t>802.11a channels</a:t>
            </a:r>
          </a:p>
        </p:txBody>
      </p:sp>
      <p:sp>
        <p:nvSpPr>
          <p:cNvPr id="3" name="Content Placeholder 2">
            <a:extLst>
              <a:ext uri="{FF2B5EF4-FFF2-40B4-BE49-F238E27FC236}">
                <a16:creationId xmlns:a16="http://schemas.microsoft.com/office/drawing/2014/main" id="{C666B121-5956-40C3-BD5B-AE078D618C70}"/>
              </a:ext>
            </a:extLst>
          </p:cNvPr>
          <p:cNvSpPr>
            <a:spLocks noGrp="1"/>
          </p:cNvSpPr>
          <p:nvPr>
            <p:ph idx="1"/>
          </p:nvPr>
        </p:nvSpPr>
        <p:spPr>
          <a:xfrm>
            <a:off x="836194" y="1455974"/>
            <a:ext cx="10515600" cy="4351338"/>
          </a:xfrm>
        </p:spPr>
        <p:txBody>
          <a:bodyPr/>
          <a:lstStyle/>
          <a:p>
            <a:r>
              <a:rPr lang="en-US" dirty="0">
                <a:latin typeface="+mj-lt"/>
              </a:rPr>
              <a:t>802.11a did </a:t>
            </a:r>
            <a:r>
              <a:rPr lang="en-US" b="1" dirty="0">
                <a:latin typeface="+mj-lt"/>
              </a:rPr>
              <a:t>promote</a:t>
            </a:r>
            <a:r>
              <a:rPr lang="en-US" dirty="0">
                <a:latin typeface="+mj-lt"/>
              </a:rPr>
              <a:t> the use of 5 GHz band</a:t>
            </a:r>
          </a:p>
          <a:p>
            <a:pPr lvl="1"/>
            <a:r>
              <a:rPr lang="en-US" dirty="0">
                <a:latin typeface="+mj-lt"/>
              </a:rPr>
              <a:t>Several 20 MHz channels with no overlap </a:t>
            </a:r>
          </a:p>
          <a:p>
            <a:pPr lvl="1"/>
            <a:r>
              <a:rPr lang="en-US" dirty="0">
                <a:latin typeface="+mj-lt"/>
              </a:rPr>
              <a:t>Big increase from “three” channels of 2.4 GHz</a:t>
            </a:r>
          </a:p>
          <a:p>
            <a:pPr lvl="1"/>
            <a:r>
              <a:rPr lang="en-US" dirty="0">
                <a:latin typeface="+mj-lt"/>
              </a:rPr>
              <a:t>Various regional rules on a number of different channels</a:t>
            </a:r>
          </a:p>
          <a:p>
            <a:pPr lvl="2"/>
            <a:r>
              <a:rPr lang="en-US" dirty="0">
                <a:latin typeface="+mj-lt"/>
              </a:rPr>
              <a:t>Needs to avoid frequencies in use by existing radar deployments</a:t>
            </a:r>
          </a:p>
          <a:p>
            <a:pPr lvl="2"/>
            <a:r>
              <a:rPr lang="en-US" dirty="0">
                <a:latin typeface="+mj-lt"/>
              </a:rPr>
              <a:t>Orange channels aren’t used, except for enterprise</a:t>
            </a:r>
          </a:p>
        </p:txBody>
      </p:sp>
      <p:sp>
        <p:nvSpPr>
          <p:cNvPr id="4" name="Slide Number Placeholder 3">
            <a:extLst>
              <a:ext uri="{FF2B5EF4-FFF2-40B4-BE49-F238E27FC236}">
                <a16:creationId xmlns:a16="http://schemas.microsoft.com/office/drawing/2014/main" id="{C011F032-9014-4CC9-B485-A2A85506F7C8}"/>
              </a:ext>
            </a:extLst>
          </p:cNvPr>
          <p:cNvSpPr>
            <a:spLocks noGrp="1"/>
          </p:cNvSpPr>
          <p:nvPr>
            <p:ph type="sldNum" sz="quarter" idx="12"/>
          </p:nvPr>
        </p:nvSpPr>
        <p:spPr/>
        <p:txBody>
          <a:bodyPr/>
          <a:lstStyle/>
          <a:p>
            <a:fld id="{0778C724-3839-4D76-A707-B4C23905D055}" type="slidenum">
              <a:rPr lang="en-US" smtClean="0"/>
              <a:t>38</a:t>
            </a:fld>
            <a:endParaRPr lang="en-US"/>
          </a:p>
        </p:txBody>
      </p:sp>
      <p:grpSp>
        <p:nvGrpSpPr>
          <p:cNvPr id="6" name="Group 5">
            <a:extLst>
              <a:ext uri="{FF2B5EF4-FFF2-40B4-BE49-F238E27FC236}">
                <a16:creationId xmlns:a16="http://schemas.microsoft.com/office/drawing/2014/main" id="{2BB1417D-086C-4BC8-AEA2-CFE81FBD4308}"/>
              </a:ext>
            </a:extLst>
          </p:cNvPr>
          <p:cNvGrpSpPr/>
          <p:nvPr/>
        </p:nvGrpSpPr>
        <p:grpSpPr>
          <a:xfrm>
            <a:off x="1155138" y="3969478"/>
            <a:ext cx="9877712" cy="2202722"/>
            <a:chOff x="1029773" y="2533197"/>
            <a:chExt cx="9877712" cy="2202722"/>
          </a:xfrm>
        </p:grpSpPr>
        <p:pic>
          <p:nvPicPr>
            <p:cNvPr id="3074" name="Picture 2">
              <a:extLst>
                <a:ext uri="{FF2B5EF4-FFF2-40B4-BE49-F238E27FC236}">
                  <a16:creationId xmlns:a16="http://schemas.microsoft.com/office/drawing/2014/main" id="{7C0026E9-60E7-431B-8B74-65142587B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97" r="1359" b="44350"/>
            <a:stretch/>
          </p:blipFill>
          <p:spPr bwMode="auto">
            <a:xfrm>
              <a:off x="1029773" y="2533197"/>
              <a:ext cx="9877712" cy="22027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CBC65A-A324-47A0-8F92-3080D388DBB2}"/>
                </a:ext>
              </a:extLst>
            </p:cNvPr>
            <p:cNvSpPr/>
            <p:nvPr/>
          </p:nvSpPr>
          <p:spPr>
            <a:xfrm>
              <a:off x="10805885" y="3554819"/>
              <a:ext cx="1016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1860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39</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dirty="0"/>
                        <a:t>802.11a</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b="0" dirty="0"/>
                        <a:t>802.11g</a:t>
                      </a:r>
                    </a:p>
                  </a:txBody>
                  <a:tcPr/>
                </a:tc>
                <a:tc>
                  <a:txBody>
                    <a:bodyPr/>
                    <a:lstStyle/>
                    <a:p>
                      <a:r>
                        <a:rPr lang="en-US" sz="2000" b="0" dirty="0"/>
                        <a:t>2003</a:t>
                      </a:r>
                    </a:p>
                  </a:txBody>
                  <a:tcPr/>
                </a:tc>
                <a:tc>
                  <a:txBody>
                    <a:bodyPr/>
                    <a:lstStyle/>
                    <a:p>
                      <a:r>
                        <a:rPr lang="en-US" sz="2000" b="0" dirty="0"/>
                        <a:t>2.4 GHz</a:t>
                      </a:r>
                    </a:p>
                  </a:txBody>
                  <a:tcPr/>
                </a:tc>
                <a:tc>
                  <a:txBody>
                    <a:bodyPr/>
                    <a:lstStyle/>
                    <a:p>
                      <a:r>
                        <a:rPr lang="en-US" sz="2000" b="0" dirty="0"/>
                        <a:t>OFDM</a:t>
                      </a:r>
                    </a:p>
                  </a:txBody>
                  <a:tcPr/>
                </a:tc>
                <a:tc>
                  <a:txBody>
                    <a:bodyPr/>
                    <a:lstStyle/>
                    <a:p>
                      <a:r>
                        <a:rPr lang="en-US" sz="2000" b="1" dirty="0"/>
                        <a:t>54 Mbps</a:t>
                      </a:r>
                    </a:p>
                  </a:txBody>
                  <a:tcPr/>
                </a:tc>
                <a:tc>
                  <a:txBody>
                    <a:bodyPr/>
                    <a:lstStyle/>
                    <a:p>
                      <a:r>
                        <a:rPr lang="en-US" sz="2000" b="1"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b="1" dirty="0"/>
                        <a:t>802.11n</a:t>
                      </a:r>
                    </a:p>
                  </a:txBody>
                  <a:tcPr/>
                </a:tc>
                <a:tc>
                  <a:txBody>
                    <a:bodyPr/>
                    <a:lstStyle/>
                    <a:p>
                      <a:r>
                        <a:rPr lang="en-US" sz="2000" b="1" dirty="0"/>
                        <a:t>2009</a:t>
                      </a:r>
                    </a:p>
                  </a:txBody>
                  <a:tcPr/>
                </a:tc>
                <a:tc>
                  <a:txBody>
                    <a:bodyPr/>
                    <a:lstStyle/>
                    <a:p>
                      <a:r>
                        <a:rPr lang="en-US" sz="2000" b="1" dirty="0"/>
                        <a:t>2.4/5 GHz</a:t>
                      </a:r>
                    </a:p>
                  </a:txBody>
                  <a:tcPr/>
                </a:tc>
                <a:tc>
                  <a:txBody>
                    <a:bodyPr/>
                    <a:lstStyle/>
                    <a:p>
                      <a:r>
                        <a:rPr lang="en-US" sz="2000" b="1"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3051416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b="1" dirty="0">
                <a:sym typeface="Wingdings" pitchFamily="2" charset="2"/>
              </a:rPr>
              <a:t>Let us review what we had covered the last lecture</a:t>
            </a:r>
          </a:p>
          <a:p>
            <a:r>
              <a:rPr lang="en-US" dirty="0">
                <a:sym typeface="Wingdings" pitchFamily="2" charset="2"/>
              </a:rPr>
              <a:t>Wi-Fi</a:t>
            </a:r>
            <a:endParaRPr lang="en-US" dirty="0">
              <a:latin typeface="+mj-lt"/>
              <a:sym typeface="Wingdings" pitchFamily="2" charset="2"/>
            </a:endParaRPr>
          </a:p>
          <a:p>
            <a:r>
              <a:rPr lang="en-US" dirty="0">
                <a:latin typeface="+mj-lt"/>
                <a:sym typeface="Wingdings" pitchFamily="2" charset="2"/>
              </a:rPr>
              <a:t>Cellular</a:t>
            </a:r>
          </a:p>
          <a:p>
            <a:r>
              <a:rPr lang="en-US" dirty="0">
                <a:sym typeface="Wingdings" pitchFamily="2" charset="2"/>
              </a:rPr>
              <a:t>Bluetooth</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4</a:t>
            </a:fld>
            <a:endParaRPr lang="sv-SE"/>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a:latin typeface="+mn-lt"/>
              </a:rPr>
              <a:t>Roadmap of the lecture today</a:t>
            </a:r>
            <a:endParaRPr lang="en-SE" sz="400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2564734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D7FB-4037-4069-A0B1-F794F21FF458}"/>
              </a:ext>
            </a:extLst>
          </p:cNvPr>
          <p:cNvSpPr>
            <a:spLocks noGrp="1"/>
          </p:cNvSpPr>
          <p:nvPr>
            <p:ph type="title"/>
          </p:nvPr>
        </p:nvSpPr>
        <p:spPr/>
        <p:txBody>
          <a:bodyPr/>
          <a:lstStyle/>
          <a:p>
            <a:r>
              <a:rPr lang="en-US" dirty="0"/>
              <a:t>How do we increase throughput?</a:t>
            </a:r>
          </a:p>
        </p:txBody>
      </p:sp>
      <p:sp>
        <p:nvSpPr>
          <p:cNvPr id="3" name="Content Placeholder 2">
            <a:extLst>
              <a:ext uri="{FF2B5EF4-FFF2-40B4-BE49-F238E27FC236}">
                <a16:creationId xmlns:a16="http://schemas.microsoft.com/office/drawing/2014/main" id="{5D7C0394-542A-4B31-98E4-240F889415F7}"/>
              </a:ext>
            </a:extLst>
          </p:cNvPr>
          <p:cNvSpPr>
            <a:spLocks noGrp="1"/>
          </p:cNvSpPr>
          <p:nvPr>
            <p:ph idx="1"/>
          </p:nvPr>
        </p:nvSpPr>
        <p:spPr/>
        <p:txBody>
          <a:bodyPr/>
          <a:lstStyle/>
          <a:p>
            <a:r>
              <a:rPr lang="en-US" dirty="0">
                <a:latin typeface="+mj-lt"/>
              </a:rPr>
              <a:t>Wired world</a:t>
            </a:r>
          </a:p>
          <a:p>
            <a:pPr lvl="1"/>
            <a:r>
              <a:rPr lang="en-US" dirty="0">
                <a:latin typeface="+mj-lt"/>
              </a:rPr>
              <a:t>Add more wires in parallel</a:t>
            </a:r>
          </a:p>
          <a:p>
            <a:pPr lvl="1"/>
            <a:endParaRPr lang="en-US" dirty="0">
              <a:latin typeface="+mj-lt"/>
            </a:endParaRPr>
          </a:p>
          <a:p>
            <a:pPr lvl="1"/>
            <a:endParaRPr lang="en-US" dirty="0">
              <a:latin typeface="+mj-lt"/>
            </a:endParaRPr>
          </a:p>
          <a:p>
            <a:pPr lvl="1"/>
            <a:endParaRPr lang="en-US" dirty="0">
              <a:latin typeface="+mj-lt"/>
            </a:endParaRPr>
          </a:p>
          <a:p>
            <a:r>
              <a:rPr lang="en-US" dirty="0">
                <a:latin typeface="+mj-lt"/>
              </a:rPr>
              <a:t>Wireless world</a:t>
            </a:r>
          </a:p>
          <a:p>
            <a:pPr lvl="1"/>
            <a:r>
              <a:rPr lang="en-US" dirty="0">
                <a:latin typeface="+mj-lt"/>
              </a:rPr>
              <a:t>Add more antennas?</a:t>
            </a:r>
          </a:p>
        </p:txBody>
      </p:sp>
      <p:sp>
        <p:nvSpPr>
          <p:cNvPr id="4" name="Slide Number Placeholder 3">
            <a:extLst>
              <a:ext uri="{FF2B5EF4-FFF2-40B4-BE49-F238E27FC236}">
                <a16:creationId xmlns:a16="http://schemas.microsoft.com/office/drawing/2014/main" id="{4CB9C219-3288-4EC9-8897-3AE1B18AC581}"/>
              </a:ext>
            </a:extLst>
          </p:cNvPr>
          <p:cNvSpPr>
            <a:spLocks noGrp="1"/>
          </p:cNvSpPr>
          <p:nvPr>
            <p:ph type="sldNum" sz="quarter" idx="12"/>
          </p:nvPr>
        </p:nvSpPr>
        <p:spPr/>
        <p:txBody>
          <a:bodyPr/>
          <a:lstStyle/>
          <a:p>
            <a:fld id="{0778C724-3839-4D76-A707-B4C23905D055}" type="slidenum">
              <a:rPr lang="en-US" smtClean="0"/>
              <a:t>40</a:t>
            </a:fld>
            <a:endParaRPr lang="en-US"/>
          </a:p>
        </p:txBody>
      </p:sp>
      <p:pic>
        <p:nvPicPr>
          <p:cNvPr id="6" name="Picture 5">
            <a:extLst>
              <a:ext uri="{FF2B5EF4-FFF2-40B4-BE49-F238E27FC236}">
                <a16:creationId xmlns:a16="http://schemas.microsoft.com/office/drawing/2014/main" id="{C9ED0CA0-7EF5-4581-B093-D112D2BE4471}"/>
              </a:ext>
            </a:extLst>
          </p:cNvPr>
          <p:cNvPicPr>
            <a:picLocks noChangeAspect="1"/>
          </p:cNvPicPr>
          <p:nvPr/>
        </p:nvPicPr>
        <p:blipFill>
          <a:blip r:embed="rId2"/>
          <a:stretch>
            <a:fillRect/>
          </a:stretch>
        </p:blipFill>
        <p:spPr>
          <a:xfrm>
            <a:off x="5805096" y="1747060"/>
            <a:ext cx="5611008" cy="3600953"/>
          </a:xfrm>
          <a:prstGeom prst="rect">
            <a:avLst/>
          </a:prstGeom>
        </p:spPr>
      </p:pic>
    </p:spTree>
    <p:extLst>
      <p:ext uri="{BB962C8B-B14F-4D97-AF65-F5344CB8AC3E}">
        <p14:creationId xmlns:p14="http://schemas.microsoft.com/office/powerpoint/2010/main" val="332019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607E-7C64-461F-8EC8-340FF41ADCDB}"/>
              </a:ext>
            </a:extLst>
          </p:cNvPr>
          <p:cNvSpPr>
            <a:spLocks noGrp="1"/>
          </p:cNvSpPr>
          <p:nvPr>
            <p:ph type="title"/>
          </p:nvPr>
        </p:nvSpPr>
        <p:spPr/>
        <p:txBody>
          <a:bodyPr/>
          <a:lstStyle/>
          <a:p>
            <a:r>
              <a:rPr lang="en-US" dirty="0"/>
              <a:t>MIMO – Multiple In Multiple Out</a:t>
            </a:r>
          </a:p>
        </p:txBody>
      </p:sp>
      <p:sp>
        <p:nvSpPr>
          <p:cNvPr id="3" name="Content Placeholder 2">
            <a:extLst>
              <a:ext uri="{FF2B5EF4-FFF2-40B4-BE49-F238E27FC236}">
                <a16:creationId xmlns:a16="http://schemas.microsoft.com/office/drawing/2014/main" id="{DA1DF9AC-7B10-4E39-BBC4-AF904AE3E97D}"/>
              </a:ext>
            </a:extLst>
          </p:cNvPr>
          <p:cNvSpPr>
            <a:spLocks noGrp="1"/>
          </p:cNvSpPr>
          <p:nvPr>
            <p:ph idx="1"/>
          </p:nvPr>
        </p:nvSpPr>
        <p:spPr>
          <a:xfrm>
            <a:off x="789178" y="2847232"/>
            <a:ext cx="10972800" cy="3784600"/>
          </a:xfrm>
        </p:spPr>
        <p:txBody>
          <a:bodyPr>
            <a:normAutofit lnSpcReduction="10000"/>
          </a:bodyPr>
          <a:lstStyle/>
          <a:p>
            <a:r>
              <a:rPr lang="en-US" dirty="0">
                <a:latin typeface="+mj-lt"/>
              </a:rPr>
              <a:t>N x M subchannels can be used to send data simultaneously</a:t>
            </a:r>
          </a:p>
          <a:p>
            <a:pPr lvl="1"/>
            <a:r>
              <a:rPr lang="en-US" dirty="0">
                <a:latin typeface="+mj-lt"/>
              </a:rPr>
              <a:t>Huge boost in data throughput</a:t>
            </a:r>
          </a:p>
          <a:p>
            <a:pPr lvl="1"/>
            <a:r>
              <a:rPr lang="en-US" dirty="0">
                <a:latin typeface="+mj-lt"/>
              </a:rPr>
              <a:t>Antenna diversity adds to reliability as well</a:t>
            </a:r>
          </a:p>
          <a:p>
            <a:pPr lvl="1"/>
            <a:endParaRPr lang="en-US" dirty="0">
              <a:latin typeface="+mj-lt"/>
            </a:endParaRPr>
          </a:p>
          <a:p>
            <a:r>
              <a:rPr lang="en-US" dirty="0">
                <a:latin typeface="+mj-lt"/>
              </a:rPr>
              <a:t>The signals may interfere with each other</a:t>
            </a:r>
          </a:p>
          <a:p>
            <a:pPr lvl="1"/>
            <a:r>
              <a:rPr lang="en-US" dirty="0">
                <a:latin typeface="+mj-lt"/>
              </a:rPr>
              <a:t>But receiving all of them allows the data to be recovered</a:t>
            </a:r>
          </a:p>
          <a:p>
            <a:pPr lvl="1"/>
            <a:endParaRPr lang="en-US" dirty="0">
              <a:latin typeface="+mj-lt"/>
            </a:endParaRPr>
          </a:p>
          <a:p>
            <a:r>
              <a:rPr lang="en-US" dirty="0">
                <a:latin typeface="+mj-lt"/>
              </a:rPr>
              <a:t>Beamforming</a:t>
            </a:r>
          </a:p>
          <a:p>
            <a:pPr lvl="1"/>
            <a:r>
              <a:rPr lang="en-US" dirty="0">
                <a:latin typeface="+mj-lt"/>
              </a:rPr>
              <a:t>Use interactions between array of antennas to focus energy on the receiver</a:t>
            </a:r>
          </a:p>
        </p:txBody>
      </p:sp>
      <p:sp>
        <p:nvSpPr>
          <p:cNvPr id="4" name="Slide Number Placeholder 3">
            <a:extLst>
              <a:ext uri="{FF2B5EF4-FFF2-40B4-BE49-F238E27FC236}">
                <a16:creationId xmlns:a16="http://schemas.microsoft.com/office/drawing/2014/main" id="{245B4153-A746-4D2D-B38F-07792FFF2948}"/>
              </a:ext>
            </a:extLst>
          </p:cNvPr>
          <p:cNvSpPr>
            <a:spLocks noGrp="1"/>
          </p:cNvSpPr>
          <p:nvPr>
            <p:ph type="sldNum" sz="quarter" idx="12"/>
          </p:nvPr>
        </p:nvSpPr>
        <p:spPr/>
        <p:txBody>
          <a:bodyPr/>
          <a:lstStyle/>
          <a:p>
            <a:fld id="{0778C724-3839-4D76-A707-B4C23905D055}" type="slidenum">
              <a:rPr lang="en-US" smtClean="0"/>
              <a:t>41</a:t>
            </a:fld>
            <a:endParaRPr lang="en-US"/>
          </a:p>
        </p:txBody>
      </p:sp>
      <p:pic>
        <p:nvPicPr>
          <p:cNvPr id="8" name="Picture 7">
            <a:extLst>
              <a:ext uri="{FF2B5EF4-FFF2-40B4-BE49-F238E27FC236}">
                <a16:creationId xmlns:a16="http://schemas.microsoft.com/office/drawing/2014/main" id="{6817C8D6-DD22-4EF5-B1CF-5357157EE010}"/>
              </a:ext>
            </a:extLst>
          </p:cNvPr>
          <p:cNvPicPr>
            <a:picLocks noChangeAspect="1"/>
          </p:cNvPicPr>
          <p:nvPr/>
        </p:nvPicPr>
        <p:blipFill>
          <a:blip r:embed="rId2"/>
          <a:stretch>
            <a:fillRect/>
          </a:stretch>
        </p:blipFill>
        <p:spPr>
          <a:xfrm>
            <a:off x="2798544" y="1414172"/>
            <a:ext cx="4575341" cy="1316328"/>
          </a:xfrm>
          <a:prstGeom prst="rect">
            <a:avLst/>
          </a:prstGeom>
        </p:spPr>
      </p:pic>
      <p:pic>
        <p:nvPicPr>
          <p:cNvPr id="9" name="Picture 2" descr="Image result for wifi router">
            <a:extLst>
              <a:ext uri="{FF2B5EF4-FFF2-40B4-BE49-F238E27FC236}">
                <a16:creationId xmlns:a16="http://schemas.microsoft.com/office/drawing/2014/main" id="{9AAD37C1-FDC7-4CA3-9299-8FCABCF91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697" y="0"/>
            <a:ext cx="27305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180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7C2B-99D9-44DE-9EF9-BBCCD356F0F6}"/>
              </a:ext>
            </a:extLst>
          </p:cNvPr>
          <p:cNvSpPr>
            <a:spLocks noGrp="1"/>
          </p:cNvSpPr>
          <p:nvPr>
            <p:ph type="title"/>
          </p:nvPr>
        </p:nvSpPr>
        <p:spPr/>
        <p:txBody>
          <a:bodyPr/>
          <a:lstStyle/>
          <a:p>
            <a:r>
              <a:rPr lang="en-US" dirty="0"/>
              <a:t>Expandable bandwidth</a:t>
            </a:r>
          </a:p>
        </p:txBody>
      </p:sp>
      <p:sp>
        <p:nvSpPr>
          <p:cNvPr id="3" name="Content Placeholder 2">
            <a:extLst>
              <a:ext uri="{FF2B5EF4-FFF2-40B4-BE49-F238E27FC236}">
                <a16:creationId xmlns:a16="http://schemas.microsoft.com/office/drawing/2014/main" id="{5D56D590-0285-4C14-8A28-378DC5083D23}"/>
              </a:ext>
            </a:extLst>
          </p:cNvPr>
          <p:cNvSpPr>
            <a:spLocks noGrp="1"/>
          </p:cNvSpPr>
          <p:nvPr>
            <p:ph idx="1"/>
          </p:nvPr>
        </p:nvSpPr>
        <p:spPr>
          <a:xfrm>
            <a:off x="836194" y="1546765"/>
            <a:ext cx="10515600" cy="4351338"/>
          </a:xfrm>
        </p:spPr>
        <p:txBody>
          <a:bodyPr/>
          <a:lstStyle/>
          <a:p>
            <a:r>
              <a:rPr lang="en-US" dirty="0">
                <a:latin typeface="+mj-lt"/>
              </a:rPr>
              <a:t>OFDM allows many subcarriers within a channel to be used at once</a:t>
            </a:r>
          </a:p>
          <a:p>
            <a:pPr lvl="1"/>
            <a:r>
              <a:rPr lang="en-US" dirty="0">
                <a:latin typeface="+mj-lt"/>
              </a:rPr>
              <a:t>Throughput scales with the amount of bandwidth available</a:t>
            </a:r>
          </a:p>
          <a:p>
            <a:pPr lvl="1"/>
            <a:r>
              <a:rPr lang="en-US" dirty="0">
                <a:latin typeface="+mj-lt"/>
              </a:rPr>
              <a:t>Allow larger 40 MHz channels to be used</a:t>
            </a:r>
          </a:p>
          <a:p>
            <a:pPr lvl="1"/>
            <a:endParaRPr lang="en-US" dirty="0"/>
          </a:p>
          <a:p>
            <a:endParaRPr lang="en-US" dirty="0"/>
          </a:p>
        </p:txBody>
      </p:sp>
      <p:sp>
        <p:nvSpPr>
          <p:cNvPr id="4" name="Slide Number Placeholder 3">
            <a:extLst>
              <a:ext uri="{FF2B5EF4-FFF2-40B4-BE49-F238E27FC236}">
                <a16:creationId xmlns:a16="http://schemas.microsoft.com/office/drawing/2014/main" id="{283B0728-88DD-42AE-9B18-2C336C72A354}"/>
              </a:ext>
            </a:extLst>
          </p:cNvPr>
          <p:cNvSpPr>
            <a:spLocks noGrp="1"/>
          </p:cNvSpPr>
          <p:nvPr>
            <p:ph type="sldNum" sz="quarter" idx="12"/>
          </p:nvPr>
        </p:nvSpPr>
        <p:spPr/>
        <p:txBody>
          <a:bodyPr/>
          <a:lstStyle/>
          <a:p>
            <a:fld id="{0778C724-3839-4D76-A707-B4C23905D055}" type="slidenum">
              <a:rPr lang="en-US" smtClean="0"/>
              <a:t>42</a:t>
            </a:fld>
            <a:endParaRPr lang="en-US"/>
          </a:p>
        </p:txBody>
      </p:sp>
      <p:pic>
        <p:nvPicPr>
          <p:cNvPr id="6146" name="Picture 2">
            <a:extLst>
              <a:ext uri="{FF2B5EF4-FFF2-40B4-BE49-F238E27FC236}">
                <a16:creationId xmlns:a16="http://schemas.microsoft.com/office/drawing/2014/main" id="{32FE87E4-B214-432D-90FD-AF545DD87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408"/>
          <a:stretch/>
        </p:blipFill>
        <p:spPr bwMode="auto">
          <a:xfrm>
            <a:off x="3344444" y="3096883"/>
            <a:ext cx="5499100" cy="3442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602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ED67-0E5C-4313-A563-C78BB837A10F}"/>
              </a:ext>
            </a:extLst>
          </p:cNvPr>
          <p:cNvSpPr>
            <a:spLocks noGrp="1"/>
          </p:cNvSpPr>
          <p:nvPr>
            <p:ph type="title"/>
          </p:nvPr>
        </p:nvSpPr>
        <p:spPr/>
        <p:txBody>
          <a:bodyPr/>
          <a:lstStyle/>
          <a:p>
            <a:r>
              <a:rPr lang="en-US" dirty="0"/>
              <a:t>802.11n (2009)</a:t>
            </a:r>
          </a:p>
        </p:txBody>
      </p:sp>
      <p:sp>
        <p:nvSpPr>
          <p:cNvPr id="3" name="Content Placeholder 2">
            <a:extLst>
              <a:ext uri="{FF2B5EF4-FFF2-40B4-BE49-F238E27FC236}">
                <a16:creationId xmlns:a16="http://schemas.microsoft.com/office/drawing/2014/main" id="{8BC93CDE-C0D7-4459-BECC-4CA996050EA8}"/>
              </a:ext>
            </a:extLst>
          </p:cNvPr>
          <p:cNvSpPr>
            <a:spLocks noGrp="1"/>
          </p:cNvSpPr>
          <p:nvPr>
            <p:ph idx="1"/>
          </p:nvPr>
        </p:nvSpPr>
        <p:spPr/>
        <p:txBody>
          <a:bodyPr>
            <a:normAutofit lnSpcReduction="10000"/>
          </a:bodyPr>
          <a:lstStyle/>
          <a:p>
            <a:r>
              <a:rPr lang="en-US" dirty="0">
                <a:latin typeface="+mj-lt"/>
              </a:rPr>
              <a:t>Supports OFDM and MIMO on 2.4 GHz and 5 GHz</a:t>
            </a:r>
          </a:p>
          <a:p>
            <a:pPr lvl="1"/>
            <a:endParaRPr lang="en-US" dirty="0">
              <a:latin typeface="+mj-lt"/>
            </a:endParaRPr>
          </a:p>
          <a:p>
            <a:r>
              <a:rPr lang="en-US" dirty="0">
                <a:latin typeface="+mj-lt"/>
              </a:rPr>
              <a:t>Supports 20 MHz and 40 MHz channels</a:t>
            </a:r>
          </a:p>
          <a:p>
            <a:pPr lvl="1"/>
            <a:r>
              <a:rPr lang="en-US" dirty="0">
                <a:latin typeface="+mj-lt"/>
              </a:rPr>
              <a:t>Easier to create large channels in 5 GHz band</a:t>
            </a:r>
          </a:p>
          <a:p>
            <a:pPr lvl="1"/>
            <a:endParaRPr lang="en-US" dirty="0">
              <a:latin typeface="+mj-lt"/>
            </a:endParaRPr>
          </a:p>
          <a:p>
            <a:r>
              <a:rPr lang="en-US" dirty="0">
                <a:latin typeface="+mj-lt"/>
              </a:rPr>
              <a:t>Backwards compatible with 802.11g (tries not to be with 802.11b)</a:t>
            </a:r>
          </a:p>
          <a:p>
            <a:pPr lvl="1"/>
            <a:endParaRPr lang="en-US" dirty="0">
              <a:latin typeface="+mj-lt"/>
            </a:endParaRPr>
          </a:p>
          <a:p>
            <a:r>
              <a:rPr lang="en-US" dirty="0">
                <a:latin typeface="+mj-lt"/>
              </a:rPr>
              <a:t>Wildly successful</a:t>
            </a:r>
          </a:p>
          <a:p>
            <a:pPr lvl="1"/>
            <a:r>
              <a:rPr lang="en-US" dirty="0">
                <a:latin typeface="+mj-lt"/>
              </a:rPr>
              <a:t>Still the 2.4 GHz band protocol (802.11ac is 5 GHz only)</a:t>
            </a:r>
          </a:p>
          <a:p>
            <a:pPr lvl="1"/>
            <a:r>
              <a:rPr lang="en-US" dirty="0">
                <a:latin typeface="+mj-lt"/>
              </a:rPr>
              <a:t>A little less than half of the networks visible to me are still 802.11n</a:t>
            </a:r>
          </a:p>
        </p:txBody>
      </p:sp>
      <p:sp>
        <p:nvSpPr>
          <p:cNvPr id="4" name="Slide Number Placeholder 3">
            <a:extLst>
              <a:ext uri="{FF2B5EF4-FFF2-40B4-BE49-F238E27FC236}">
                <a16:creationId xmlns:a16="http://schemas.microsoft.com/office/drawing/2014/main" id="{692AE387-8574-41BC-803D-0B6C6ECEE58F}"/>
              </a:ext>
            </a:extLst>
          </p:cNvPr>
          <p:cNvSpPr>
            <a:spLocks noGrp="1"/>
          </p:cNvSpPr>
          <p:nvPr>
            <p:ph type="sldNum" sz="quarter" idx="12"/>
          </p:nvPr>
        </p:nvSpPr>
        <p:spPr/>
        <p:txBody>
          <a:bodyPr/>
          <a:lstStyle/>
          <a:p>
            <a:fld id="{0778C724-3839-4D76-A707-B4C23905D055}" type="slidenum">
              <a:rPr lang="en-US" smtClean="0"/>
              <a:t>43</a:t>
            </a:fld>
            <a:endParaRPr lang="en-US"/>
          </a:p>
        </p:txBody>
      </p:sp>
    </p:spTree>
    <p:extLst>
      <p:ext uri="{BB962C8B-B14F-4D97-AF65-F5344CB8AC3E}">
        <p14:creationId xmlns:p14="http://schemas.microsoft.com/office/powerpoint/2010/main" val="3312688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44</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dirty="0"/>
                        <a:t>802.11a</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dirty="0"/>
                        <a:t>802.11g</a:t>
                      </a:r>
                    </a:p>
                  </a:txBody>
                  <a:tcPr/>
                </a:tc>
                <a:tc>
                  <a:txBody>
                    <a:bodyPr/>
                    <a:lstStyle/>
                    <a:p>
                      <a:r>
                        <a:rPr lang="en-US" sz="2000" dirty="0"/>
                        <a:t>2003</a:t>
                      </a:r>
                    </a:p>
                  </a:txBody>
                  <a:tcPr/>
                </a:tc>
                <a:tc>
                  <a:txBody>
                    <a:bodyPr/>
                    <a:lstStyle/>
                    <a:p>
                      <a:r>
                        <a:rPr lang="en-US" sz="2000" dirty="0"/>
                        <a:t>2.4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b="1" dirty="0"/>
                        <a:t>802.11ac</a:t>
                      </a:r>
                    </a:p>
                  </a:txBody>
                  <a:tcPr/>
                </a:tc>
                <a:tc>
                  <a:txBody>
                    <a:bodyPr/>
                    <a:lstStyle/>
                    <a:p>
                      <a:r>
                        <a:rPr lang="en-US" sz="2000" b="1" dirty="0"/>
                        <a:t>2013</a:t>
                      </a:r>
                    </a:p>
                  </a:txBody>
                  <a:tcPr/>
                </a:tc>
                <a:tc>
                  <a:txBody>
                    <a:bodyPr/>
                    <a:lstStyle/>
                    <a:p>
                      <a:r>
                        <a:rPr lang="en-US" sz="2000" b="1" dirty="0"/>
                        <a:t>5 GHz</a:t>
                      </a:r>
                    </a:p>
                  </a:txBody>
                  <a:tcPr/>
                </a:tc>
                <a:tc>
                  <a:txBody>
                    <a:bodyPr/>
                    <a:lstStyle/>
                    <a:p>
                      <a:r>
                        <a:rPr lang="en-US" sz="2000" b="1" dirty="0"/>
                        <a:t>OFDM + MU-MIMO</a:t>
                      </a:r>
                      <a:r>
                        <a:rPr lang="en-US" sz="1800" b="1" dirty="0"/>
                        <a:t> (downlink only)</a:t>
                      </a:r>
                      <a:endParaRPr lang="en-US" sz="2000" b="1"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2973189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D64D-9C82-450A-9AAF-123DFC4FA299}"/>
              </a:ext>
            </a:extLst>
          </p:cNvPr>
          <p:cNvSpPr>
            <a:spLocks noGrp="1"/>
          </p:cNvSpPr>
          <p:nvPr>
            <p:ph type="title"/>
          </p:nvPr>
        </p:nvSpPr>
        <p:spPr>
          <a:xfrm>
            <a:off x="850432" y="203716"/>
            <a:ext cx="10515600" cy="1325563"/>
          </a:xfrm>
        </p:spPr>
        <p:txBody>
          <a:bodyPr/>
          <a:lstStyle/>
          <a:p>
            <a:r>
              <a:rPr lang="en-US" dirty="0"/>
              <a:t>Multi-user Multiple In Multiple Out (MU-MIMO)</a:t>
            </a:r>
          </a:p>
        </p:txBody>
      </p:sp>
      <p:sp>
        <p:nvSpPr>
          <p:cNvPr id="3" name="Content Placeholder 2">
            <a:extLst>
              <a:ext uri="{FF2B5EF4-FFF2-40B4-BE49-F238E27FC236}">
                <a16:creationId xmlns:a16="http://schemas.microsoft.com/office/drawing/2014/main" id="{DDE3CC13-16CA-4742-8C81-CAA27B838E2E}"/>
              </a:ext>
            </a:extLst>
          </p:cNvPr>
          <p:cNvSpPr>
            <a:spLocks noGrp="1"/>
          </p:cNvSpPr>
          <p:nvPr>
            <p:ph idx="1"/>
          </p:nvPr>
        </p:nvSpPr>
        <p:spPr>
          <a:xfrm>
            <a:off x="6750726" y="1415773"/>
            <a:ext cx="5166895" cy="5029200"/>
          </a:xfrm>
        </p:spPr>
        <p:txBody>
          <a:bodyPr/>
          <a:lstStyle/>
          <a:p>
            <a:r>
              <a:rPr lang="en-US" dirty="0">
                <a:latin typeface="+mj-lt"/>
              </a:rPr>
              <a:t>Multi-user MIMO uses the same techniques to send in parallel to multiple devices</a:t>
            </a:r>
          </a:p>
          <a:p>
            <a:pPr lvl="1"/>
            <a:r>
              <a:rPr lang="en-US" dirty="0">
                <a:latin typeface="+mj-lt"/>
              </a:rPr>
              <a:t>Devices cannot cancel out interference anymore</a:t>
            </a:r>
          </a:p>
          <a:p>
            <a:pPr lvl="1"/>
            <a:r>
              <a:rPr lang="en-US" dirty="0">
                <a:latin typeface="+mj-lt"/>
              </a:rPr>
              <a:t>Send slower, more reliable data streams to overcome this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E9833AA6-5C4B-4AD5-942D-AA2979D991E5}"/>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8" name="Picture 7">
            <a:extLst>
              <a:ext uri="{FF2B5EF4-FFF2-40B4-BE49-F238E27FC236}">
                <a16:creationId xmlns:a16="http://schemas.microsoft.com/office/drawing/2014/main" id="{AA4AD21E-D02C-42B3-9C55-5AFB63CA9D0D}"/>
              </a:ext>
            </a:extLst>
          </p:cNvPr>
          <p:cNvPicPr>
            <a:picLocks noChangeAspect="1"/>
          </p:cNvPicPr>
          <p:nvPr/>
        </p:nvPicPr>
        <p:blipFill>
          <a:blip r:embed="rId2"/>
          <a:stretch>
            <a:fillRect/>
          </a:stretch>
        </p:blipFill>
        <p:spPr>
          <a:xfrm>
            <a:off x="607595" y="1143000"/>
            <a:ext cx="5476175" cy="3664355"/>
          </a:xfrm>
          <a:prstGeom prst="rect">
            <a:avLst/>
          </a:prstGeom>
        </p:spPr>
      </p:pic>
      <p:pic>
        <p:nvPicPr>
          <p:cNvPr id="9" name="Picture 8">
            <a:extLst>
              <a:ext uri="{FF2B5EF4-FFF2-40B4-BE49-F238E27FC236}">
                <a16:creationId xmlns:a16="http://schemas.microsoft.com/office/drawing/2014/main" id="{48523BEB-FFBF-45F5-9599-C312B1568835}"/>
              </a:ext>
            </a:extLst>
          </p:cNvPr>
          <p:cNvPicPr>
            <a:picLocks noChangeAspect="1"/>
          </p:cNvPicPr>
          <p:nvPr/>
        </p:nvPicPr>
        <p:blipFill>
          <a:blip r:embed="rId3"/>
          <a:stretch>
            <a:fillRect/>
          </a:stretch>
        </p:blipFill>
        <p:spPr>
          <a:xfrm>
            <a:off x="7501142" y="4028393"/>
            <a:ext cx="2991610" cy="2595062"/>
          </a:xfrm>
          <a:prstGeom prst="rect">
            <a:avLst/>
          </a:prstGeom>
        </p:spPr>
      </p:pic>
    </p:spTree>
    <p:extLst>
      <p:ext uri="{BB962C8B-B14F-4D97-AF65-F5344CB8AC3E}">
        <p14:creationId xmlns:p14="http://schemas.microsoft.com/office/powerpoint/2010/main" val="404464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D5F1-AAEA-44CC-9072-EC64E86566EC}"/>
              </a:ext>
            </a:extLst>
          </p:cNvPr>
          <p:cNvSpPr>
            <a:spLocks noGrp="1"/>
          </p:cNvSpPr>
          <p:nvPr>
            <p:ph type="title"/>
          </p:nvPr>
        </p:nvSpPr>
        <p:spPr/>
        <p:txBody>
          <a:bodyPr/>
          <a:lstStyle/>
          <a:p>
            <a:r>
              <a:rPr lang="en-US" dirty="0"/>
              <a:t>802.11ac (2013)</a:t>
            </a:r>
          </a:p>
        </p:txBody>
      </p:sp>
      <p:sp>
        <p:nvSpPr>
          <p:cNvPr id="3" name="Content Placeholder 2">
            <a:extLst>
              <a:ext uri="{FF2B5EF4-FFF2-40B4-BE49-F238E27FC236}">
                <a16:creationId xmlns:a16="http://schemas.microsoft.com/office/drawing/2014/main" id="{31588A68-4164-42A8-BBF8-A46849FBE66B}"/>
              </a:ext>
            </a:extLst>
          </p:cNvPr>
          <p:cNvSpPr>
            <a:spLocks noGrp="1"/>
          </p:cNvSpPr>
          <p:nvPr>
            <p:ph idx="1"/>
          </p:nvPr>
        </p:nvSpPr>
        <p:spPr/>
        <p:txBody>
          <a:bodyPr/>
          <a:lstStyle/>
          <a:p>
            <a:r>
              <a:rPr lang="en-US" dirty="0">
                <a:latin typeface="+mj-lt"/>
              </a:rPr>
              <a:t>Update for 5 GHz band only</a:t>
            </a:r>
          </a:p>
          <a:p>
            <a:pPr lvl="1"/>
            <a:r>
              <a:rPr lang="en-US" dirty="0">
                <a:latin typeface="+mj-lt"/>
              </a:rPr>
              <a:t>Supports Downlink MU-MIMO (from AP to device)</a:t>
            </a:r>
          </a:p>
          <a:p>
            <a:pPr lvl="1"/>
            <a:r>
              <a:rPr lang="en-US" dirty="0">
                <a:latin typeface="+mj-lt"/>
              </a:rPr>
              <a:t>Supports channels widths up to 160 MHz</a:t>
            </a:r>
          </a:p>
          <a:p>
            <a:pPr lvl="1"/>
            <a:r>
              <a:rPr lang="en-US" dirty="0">
                <a:latin typeface="+mj-lt"/>
              </a:rPr>
              <a:t>Engineering updates: up to 256-QAM</a:t>
            </a:r>
          </a:p>
          <a:p>
            <a:pPr lvl="1"/>
            <a:endParaRPr lang="en-US" dirty="0">
              <a:latin typeface="+mj-lt"/>
            </a:endParaRPr>
          </a:p>
          <a:p>
            <a:r>
              <a:rPr lang="en-US" dirty="0">
                <a:latin typeface="+mj-lt"/>
              </a:rPr>
              <a:t>Routers apply 802.11ac to 5 GHz and 802.11n to 2.4 GHz</a:t>
            </a:r>
          </a:p>
        </p:txBody>
      </p:sp>
      <p:sp>
        <p:nvSpPr>
          <p:cNvPr id="4" name="Slide Number Placeholder 3">
            <a:extLst>
              <a:ext uri="{FF2B5EF4-FFF2-40B4-BE49-F238E27FC236}">
                <a16:creationId xmlns:a16="http://schemas.microsoft.com/office/drawing/2014/main" id="{26B315C7-F88F-4FDB-B4EA-04F2DE10127E}"/>
              </a:ext>
            </a:extLst>
          </p:cNvPr>
          <p:cNvSpPr>
            <a:spLocks noGrp="1"/>
          </p:cNvSpPr>
          <p:nvPr>
            <p:ph type="sldNum" sz="quarter" idx="12"/>
          </p:nvPr>
        </p:nvSpPr>
        <p:spPr/>
        <p:txBody>
          <a:bodyPr/>
          <a:lstStyle/>
          <a:p>
            <a:fld id="{0778C724-3839-4D76-A707-B4C23905D055}" type="slidenum">
              <a:rPr lang="en-US" smtClean="0"/>
              <a:t>46</a:t>
            </a:fld>
            <a:endParaRPr lang="en-US"/>
          </a:p>
        </p:txBody>
      </p:sp>
    </p:spTree>
    <p:extLst>
      <p:ext uri="{BB962C8B-B14F-4D97-AF65-F5344CB8AC3E}">
        <p14:creationId xmlns:p14="http://schemas.microsoft.com/office/powerpoint/2010/main" val="2472332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D5F1-AAEA-44CC-9072-EC64E86566EC}"/>
              </a:ext>
            </a:extLst>
          </p:cNvPr>
          <p:cNvSpPr>
            <a:spLocks noGrp="1"/>
          </p:cNvSpPr>
          <p:nvPr>
            <p:ph type="title"/>
          </p:nvPr>
        </p:nvSpPr>
        <p:spPr/>
        <p:txBody>
          <a:bodyPr/>
          <a:lstStyle/>
          <a:p>
            <a:r>
              <a:rPr lang="en-US" dirty="0"/>
              <a:t>802.11ac channels</a:t>
            </a:r>
          </a:p>
        </p:txBody>
      </p:sp>
      <p:sp>
        <p:nvSpPr>
          <p:cNvPr id="4" name="Slide Number Placeholder 3">
            <a:extLst>
              <a:ext uri="{FF2B5EF4-FFF2-40B4-BE49-F238E27FC236}">
                <a16:creationId xmlns:a16="http://schemas.microsoft.com/office/drawing/2014/main" id="{26B315C7-F88F-4FDB-B4EA-04F2DE10127E}"/>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8194" name="Picture 2">
            <a:extLst>
              <a:ext uri="{FF2B5EF4-FFF2-40B4-BE49-F238E27FC236}">
                <a16:creationId xmlns:a16="http://schemas.microsoft.com/office/drawing/2014/main" id="{926CEB5E-DE31-47E2-8BB8-6244444FB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439920"/>
            <a:ext cx="10401300" cy="468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838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48</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dirty="0"/>
                        <a:t>802.11a</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dirty="0"/>
                        <a:t>802.11g</a:t>
                      </a:r>
                    </a:p>
                  </a:txBody>
                  <a:tcPr/>
                </a:tc>
                <a:tc>
                  <a:txBody>
                    <a:bodyPr/>
                    <a:lstStyle/>
                    <a:p>
                      <a:r>
                        <a:rPr lang="en-US" sz="2000" dirty="0"/>
                        <a:t>2003</a:t>
                      </a:r>
                    </a:p>
                  </a:txBody>
                  <a:tcPr/>
                </a:tc>
                <a:tc>
                  <a:txBody>
                    <a:bodyPr/>
                    <a:lstStyle/>
                    <a:p>
                      <a:r>
                        <a:rPr lang="en-US" sz="2000" dirty="0"/>
                        <a:t>2.4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b="1" dirty="0"/>
                        <a:t>802.11ax</a:t>
                      </a:r>
                    </a:p>
                  </a:txBody>
                  <a:tcPr/>
                </a:tc>
                <a:tc>
                  <a:txBody>
                    <a:bodyPr/>
                    <a:lstStyle/>
                    <a:p>
                      <a:r>
                        <a:rPr lang="en-US" sz="2000" b="1" dirty="0"/>
                        <a:t>2021</a:t>
                      </a:r>
                    </a:p>
                  </a:txBody>
                  <a:tcPr/>
                </a:tc>
                <a:tc>
                  <a:txBody>
                    <a:bodyPr/>
                    <a:lstStyle/>
                    <a:p>
                      <a:r>
                        <a:rPr lang="en-US" sz="2000" b="1" dirty="0"/>
                        <a:t>2.4/5/6 GHz</a:t>
                      </a:r>
                    </a:p>
                  </a:txBody>
                  <a:tcPr/>
                </a:tc>
                <a:tc>
                  <a:txBody>
                    <a:bodyPr/>
                    <a:lstStyle/>
                    <a:p>
                      <a:r>
                        <a:rPr lang="en-US" sz="2000" b="1" dirty="0"/>
                        <a:t>OFDMA + MU-MIMO</a:t>
                      </a:r>
                    </a:p>
                  </a:txBody>
                  <a:tcPr/>
                </a:tc>
                <a:tc>
                  <a:txBody>
                    <a:bodyPr/>
                    <a:lstStyle/>
                    <a:p>
                      <a:r>
                        <a:rPr lang="en-US" sz="2000" b="1" dirty="0"/>
                        <a:t>9.6 Gbps</a:t>
                      </a:r>
                    </a:p>
                  </a:txBody>
                  <a:tcPr/>
                </a:tc>
                <a:tc>
                  <a:txBody>
                    <a:bodyPr/>
                    <a:lstStyle/>
                    <a:p>
                      <a:r>
                        <a:rPr lang="en-US" sz="2000" b="1"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554129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9E5782-96C9-B24E-A32E-73F602C1FA2C}"/>
              </a:ext>
            </a:extLst>
          </p:cNvPr>
          <p:cNvSpPr>
            <a:spLocks noGrp="1"/>
          </p:cNvSpPr>
          <p:nvPr>
            <p:ph type="title"/>
          </p:nvPr>
        </p:nvSpPr>
        <p:spPr/>
        <p:txBody>
          <a:bodyPr>
            <a:normAutofit/>
          </a:bodyPr>
          <a:lstStyle/>
          <a:p>
            <a:r>
              <a:rPr lang="en-US" dirty="0"/>
              <a:t>New directions in </a:t>
            </a:r>
            <a:r>
              <a:rPr lang="en-US" dirty="0" err="1"/>
              <a:t>WiFi</a:t>
            </a:r>
            <a:r>
              <a:rPr lang="en-US" dirty="0"/>
              <a:t> focus:</a:t>
            </a:r>
            <a:br>
              <a:rPr lang="en-US" dirty="0"/>
            </a:br>
            <a:r>
              <a:rPr lang="en-US" dirty="0"/>
              <a:t>Aggregate throughput across all devices</a:t>
            </a:r>
          </a:p>
        </p:txBody>
      </p:sp>
      <p:sp>
        <p:nvSpPr>
          <p:cNvPr id="7" name="Content Placeholder 6">
            <a:extLst>
              <a:ext uri="{FF2B5EF4-FFF2-40B4-BE49-F238E27FC236}">
                <a16:creationId xmlns:a16="http://schemas.microsoft.com/office/drawing/2014/main" id="{E49501FA-649D-D440-B88E-786037DD0426}"/>
              </a:ext>
            </a:extLst>
          </p:cNvPr>
          <p:cNvSpPr>
            <a:spLocks noGrp="1"/>
          </p:cNvSpPr>
          <p:nvPr>
            <p:ph idx="1"/>
          </p:nvPr>
        </p:nvSpPr>
        <p:spPr/>
        <p:txBody>
          <a:bodyPr/>
          <a:lstStyle/>
          <a:p>
            <a:r>
              <a:rPr lang="en-US" dirty="0">
                <a:latin typeface="+mj-lt"/>
              </a:rPr>
              <a:t>For point-to-point, </a:t>
            </a:r>
            <a:r>
              <a:rPr lang="en-US" dirty="0" err="1">
                <a:latin typeface="+mj-lt"/>
              </a:rPr>
              <a:t>WiFi</a:t>
            </a:r>
            <a:r>
              <a:rPr lang="en-US" dirty="0">
                <a:latin typeface="+mj-lt"/>
              </a:rPr>
              <a:t> is “(more than) fast enough”</a:t>
            </a:r>
          </a:p>
          <a:p>
            <a:endParaRPr lang="en-US" dirty="0">
              <a:latin typeface="+mj-lt"/>
            </a:endParaRPr>
          </a:p>
          <a:p>
            <a:r>
              <a:rPr lang="en-US" dirty="0">
                <a:latin typeface="+mj-lt"/>
              </a:rPr>
              <a:t>Now the problem is the quantity of devices in a single space</a:t>
            </a:r>
          </a:p>
          <a:p>
            <a:pPr lvl="1"/>
            <a:r>
              <a:rPr lang="en-US" dirty="0">
                <a:latin typeface="+mj-lt"/>
              </a:rPr>
              <a:t>Desktop, laptop, tablet, smartphone, smartwatch, IoT devices, etc.</a:t>
            </a:r>
          </a:p>
          <a:p>
            <a:endParaRPr lang="en-US" dirty="0">
              <a:latin typeface="+mj-lt"/>
            </a:endParaRPr>
          </a:p>
          <a:p>
            <a:r>
              <a:rPr lang="en-US" dirty="0">
                <a:latin typeface="+mj-lt"/>
              </a:rPr>
              <a:t>Insight: Bring established cellular techniques to </a:t>
            </a:r>
            <a:r>
              <a:rPr lang="en-US" dirty="0" err="1">
                <a:latin typeface="+mj-lt"/>
              </a:rPr>
              <a:t>WiFi</a:t>
            </a:r>
            <a:endParaRPr lang="en-US" dirty="0">
              <a:latin typeface="+mj-lt"/>
            </a:endParaRPr>
          </a:p>
        </p:txBody>
      </p:sp>
      <p:sp>
        <p:nvSpPr>
          <p:cNvPr id="3" name="Slide Number Placeholder 2">
            <a:extLst>
              <a:ext uri="{FF2B5EF4-FFF2-40B4-BE49-F238E27FC236}">
                <a16:creationId xmlns:a16="http://schemas.microsoft.com/office/drawing/2014/main" id="{8E74A184-EEC4-2443-B4C3-06D6E1CDC617}"/>
              </a:ext>
            </a:extLst>
          </p:cNvPr>
          <p:cNvSpPr>
            <a:spLocks noGrp="1"/>
          </p:cNvSpPr>
          <p:nvPr>
            <p:ph type="sldNum" sz="quarter" idx="12"/>
          </p:nvPr>
        </p:nvSpPr>
        <p:spPr/>
        <p:txBody>
          <a:bodyPr/>
          <a:lstStyle/>
          <a:p>
            <a:fld id="{434A358D-2637-E146-A3BD-05BD470B507B}" type="slidenum">
              <a:rPr lang="en-US" smtClean="0"/>
              <a:t>49</a:t>
            </a:fld>
            <a:endParaRPr lang="en-US"/>
          </a:p>
        </p:txBody>
      </p:sp>
    </p:spTree>
    <p:extLst>
      <p:ext uri="{BB962C8B-B14F-4D97-AF65-F5344CB8AC3E}">
        <p14:creationId xmlns:p14="http://schemas.microsoft.com/office/powerpoint/2010/main" val="1020248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3A185-21E6-4AF0-968D-DB18D5CA0D4E}"/>
              </a:ext>
            </a:extLst>
          </p:cNvPr>
          <p:cNvSpPr>
            <a:spLocks noGrp="1"/>
          </p:cNvSpPr>
          <p:nvPr>
            <p:ph type="title"/>
          </p:nvPr>
        </p:nvSpPr>
        <p:spPr>
          <a:xfrm>
            <a:off x="838200" y="161226"/>
            <a:ext cx="10515600" cy="1325563"/>
          </a:xfrm>
        </p:spPr>
        <p:txBody>
          <a:bodyPr/>
          <a:lstStyle/>
          <a:p>
            <a:r>
              <a:rPr lang="en-US" dirty="0"/>
              <a:t>What do you mean by routing?</a:t>
            </a:r>
          </a:p>
        </p:txBody>
      </p:sp>
      <p:sp>
        <p:nvSpPr>
          <p:cNvPr id="3" name="Content Placeholder 2">
            <a:extLst>
              <a:ext uri="{FF2B5EF4-FFF2-40B4-BE49-F238E27FC236}">
                <a16:creationId xmlns:a16="http://schemas.microsoft.com/office/drawing/2014/main" id="{3DD8D21A-ECF9-4450-A1E0-C4CA74E583BF}"/>
              </a:ext>
            </a:extLst>
          </p:cNvPr>
          <p:cNvSpPr>
            <a:spLocks noGrp="1"/>
          </p:cNvSpPr>
          <p:nvPr>
            <p:ph idx="1"/>
          </p:nvPr>
        </p:nvSpPr>
        <p:spPr>
          <a:xfrm>
            <a:off x="838200" y="1361735"/>
            <a:ext cx="11237686" cy="5054147"/>
          </a:xfrm>
        </p:spPr>
        <p:txBody>
          <a:bodyPr>
            <a:normAutofit/>
          </a:bodyPr>
          <a:lstStyle/>
          <a:p>
            <a:r>
              <a:rPr lang="en-US" dirty="0">
                <a:latin typeface="+mj-lt"/>
              </a:rPr>
              <a:t>You know destination, have a packet, how do you send this packet towards the destination node ?  This is the routing question.</a:t>
            </a:r>
          </a:p>
          <a:p>
            <a:r>
              <a:rPr lang="en-SG" dirty="0">
                <a:latin typeface="+mj-lt"/>
              </a:rPr>
              <a:t>Routing is trivial if all nodes are connected to each other</a:t>
            </a:r>
          </a:p>
          <a:p>
            <a:r>
              <a:rPr lang="en-SG" b="1" dirty="0">
                <a:latin typeface="+mj-lt"/>
              </a:rPr>
              <a:t>Problem</a:t>
            </a:r>
            <a:r>
              <a:rPr lang="en-SG" dirty="0">
                <a:latin typeface="+mj-lt"/>
              </a:rPr>
              <a:t>: if N nodes, need N(N-1) or O(N</a:t>
            </a:r>
            <a:r>
              <a:rPr lang="en-SG" baseline="30000" dirty="0">
                <a:latin typeface="+mj-lt"/>
              </a:rPr>
              <a:t>2</a:t>
            </a:r>
            <a:r>
              <a:rPr lang="en-SG" dirty="0">
                <a:latin typeface="+mj-lt"/>
              </a:rPr>
              <a:t>) (</a:t>
            </a:r>
            <a:r>
              <a:rPr lang="en-SG" dirty="0" err="1">
                <a:latin typeface="+mj-lt"/>
              </a:rPr>
              <a:t>uni</a:t>
            </a:r>
            <a:r>
              <a:rPr lang="en-SG" dirty="0">
                <a:latin typeface="+mj-lt"/>
              </a:rPr>
              <a:t>-directional) links</a:t>
            </a:r>
          </a:p>
          <a:p>
            <a:endParaRPr lang="en-SG" dirty="0">
              <a:latin typeface="+mj-lt"/>
            </a:endParaRPr>
          </a:p>
          <a:p>
            <a:endParaRPr lang="en-US" dirty="0">
              <a:latin typeface="+mj-lt"/>
            </a:endParaRPr>
          </a:p>
          <a:p>
            <a:endParaRPr lang="en-US" dirty="0">
              <a:latin typeface="+mj-lt"/>
            </a:endParaRPr>
          </a:p>
          <a:p>
            <a:pPr lvl="1"/>
            <a:endParaRPr lang="en-US" b="1" dirty="0">
              <a:latin typeface="+mj-lt"/>
            </a:endParaRPr>
          </a:p>
          <a:p>
            <a:pPr lvl="1"/>
            <a:r>
              <a:rPr lang="en-US" b="1" dirty="0">
                <a:latin typeface="+mj-lt"/>
              </a:rPr>
              <a:t>Simple techniques:  </a:t>
            </a:r>
            <a:r>
              <a:rPr lang="en-US" dirty="0">
                <a:latin typeface="+mj-lt"/>
              </a:rPr>
              <a:t>broadcast, tree structures</a:t>
            </a:r>
          </a:p>
          <a:p>
            <a:pPr lvl="1"/>
            <a:r>
              <a:rPr lang="en-US" b="1" dirty="0">
                <a:latin typeface="+mj-lt"/>
              </a:rPr>
              <a:t>Mesh techniques:  </a:t>
            </a:r>
            <a:r>
              <a:rPr lang="en-US" dirty="0">
                <a:latin typeface="+mj-lt"/>
              </a:rPr>
              <a:t>understand available routes and select a “good” one</a:t>
            </a:r>
          </a:p>
        </p:txBody>
      </p:sp>
      <p:sp>
        <p:nvSpPr>
          <p:cNvPr id="4" name="Slide Number Placeholder 3">
            <a:extLst>
              <a:ext uri="{FF2B5EF4-FFF2-40B4-BE49-F238E27FC236}">
                <a16:creationId xmlns:a16="http://schemas.microsoft.com/office/drawing/2014/main" id="{3C0401D4-9551-485B-A3CB-68AF3CF5258C}"/>
              </a:ext>
            </a:extLst>
          </p:cNvPr>
          <p:cNvSpPr>
            <a:spLocks noGrp="1"/>
          </p:cNvSpPr>
          <p:nvPr>
            <p:ph type="sldNum" sz="quarter" idx="12"/>
          </p:nvPr>
        </p:nvSpPr>
        <p:spPr/>
        <p:txBody>
          <a:bodyPr/>
          <a:lstStyle/>
          <a:p>
            <a:fld id="{0778C724-3839-4D76-A707-B4C23905D055}" type="slidenum">
              <a:rPr lang="en-US" smtClean="0"/>
              <a:t>5</a:t>
            </a:fld>
            <a:endParaRPr lang="en-US"/>
          </a:p>
        </p:txBody>
      </p:sp>
      <p:sp>
        <p:nvSpPr>
          <p:cNvPr id="5" name="Oval 4">
            <a:extLst>
              <a:ext uri="{FF2B5EF4-FFF2-40B4-BE49-F238E27FC236}">
                <a16:creationId xmlns:a16="http://schemas.microsoft.com/office/drawing/2014/main" id="{B86BCC70-55E4-9C20-D11B-36538051DEC8}"/>
              </a:ext>
            </a:extLst>
          </p:cNvPr>
          <p:cNvSpPr/>
          <p:nvPr/>
        </p:nvSpPr>
        <p:spPr>
          <a:xfrm>
            <a:off x="5308847" y="3299772"/>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7870DB58-7E5D-FB5B-7CA4-08AE5E3E913C}"/>
              </a:ext>
            </a:extLst>
          </p:cNvPr>
          <p:cNvSpPr/>
          <p:nvPr/>
        </p:nvSpPr>
        <p:spPr>
          <a:xfrm>
            <a:off x="6604991" y="3293602"/>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3DCDD139-E3E4-620F-C541-8C8E2F3B3B5F}"/>
              </a:ext>
            </a:extLst>
          </p:cNvPr>
          <p:cNvSpPr/>
          <p:nvPr/>
        </p:nvSpPr>
        <p:spPr>
          <a:xfrm>
            <a:off x="5303912" y="4464730"/>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69BD343D-06DA-88DD-1A1B-7F3ADD288FED}"/>
              </a:ext>
            </a:extLst>
          </p:cNvPr>
          <p:cNvSpPr/>
          <p:nvPr/>
        </p:nvSpPr>
        <p:spPr>
          <a:xfrm>
            <a:off x="6600056" y="4458560"/>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Connector 8">
            <a:extLst>
              <a:ext uri="{FF2B5EF4-FFF2-40B4-BE49-F238E27FC236}">
                <a16:creationId xmlns:a16="http://schemas.microsoft.com/office/drawing/2014/main" id="{4CFF97B1-733C-EAE7-177D-7B9198DB4BF9}"/>
              </a:ext>
            </a:extLst>
          </p:cNvPr>
          <p:cNvCxnSpPr/>
          <p:nvPr/>
        </p:nvCxnSpPr>
        <p:spPr>
          <a:xfrm>
            <a:off x="5591944" y="3429000"/>
            <a:ext cx="10081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AE20CE-CEB0-BBDF-2798-E07171FAA95B}"/>
              </a:ext>
            </a:extLst>
          </p:cNvPr>
          <p:cNvCxnSpPr/>
          <p:nvPr/>
        </p:nvCxnSpPr>
        <p:spPr>
          <a:xfrm>
            <a:off x="5591944" y="4608746"/>
            <a:ext cx="10081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2FFB4A-2566-3AC1-ADBD-C86FB5E9DF54}"/>
              </a:ext>
            </a:extLst>
          </p:cNvPr>
          <p:cNvCxnSpPr>
            <a:endCxn id="7" idx="0"/>
          </p:cNvCxnSpPr>
          <p:nvPr/>
        </p:nvCxnSpPr>
        <p:spPr>
          <a:xfrm flipH="1">
            <a:off x="5447929" y="3581634"/>
            <a:ext cx="4935" cy="8830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2EDB56-AB82-77CB-583F-E8EFAAC35C3B}"/>
              </a:ext>
            </a:extLst>
          </p:cNvPr>
          <p:cNvCxnSpPr>
            <a:stCxn id="6" idx="4"/>
            <a:endCxn id="8" idx="0"/>
          </p:cNvCxnSpPr>
          <p:nvPr/>
        </p:nvCxnSpPr>
        <p:spPr>
          <a:xfrm flipH="1">
            <a:off x="6744073" y="3581634"/>
            <a:ext cx="4935" cy="8769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6B56AF-C8AC-1E5A-5926-59A16579FA1C}"/>
              </a:ext>
            </a:extLst>
          </p:cNvPr>
          <p:cNvCxnSpPr>
            <a:stCxn id="5" idx="5"/>
            <a:endCxn id="8" idx="1"/>
          </p:cNvCxnSpPr>
          <p:nvPr/>
        </p:nvCxnSpPr>
        <p:spPr>
          <a:xfrm>
            <a:off x="5554699" y="3545623"/>
            <a:ext cx="1087539" cy="955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C33AA2-D7D7-9BE4-85B3-27A9165C60A3}"/>
              </a:ext>
            </a:extLst>
          </p:cNvPr>
          <p:cNvCxnSpPr>
            <a:stCxn id="6" idx="3"/>
            <a:endCxn id="7" idx="7"/>
          </p:cNvCxnSpPr>
          <p:nvPr/>
        </p:nvCxnSpPr>
        <p:spPr>
          <a:xfrm flipH="1">
            <a:off x="5549764" y="3539453"/>
            <a:ext cx="1097409" cy="96745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657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AB10-2681-4CDA-9774-74113A254D93}"/>
              </a:ext>
            </a:extLst>
          </p:cNvPr>
          <p:cNvSpPr>
            <a:spLocks noGrp="1"/>
          </p:cNvSpPr>
          <p:nvPr>
            <p:ph type="title"/>
          </p:nvPr>
        </p:nvSpPr>
        <p:spPr/>
        <p:txBody>
          <a:bodyPr/>
          <a:lstStyle/>
          <a:p>
            <a:r>
              <a:rPr lang="en-US" dirty="0"/>
              <a:t>Orthogonal Frequency Division Multiple Access</a:t>
            </a:r>
          </a:p>
        </p:txBody>
      </p:sp>
      <p:sp>
        <p:nvSpPr>
          <p:cNvPr id="3" name="Content Placeholder 2">
            <a:extLst>
              <a:ext uri="{FF2B5EF4-FFF2-40B4-BE49-F238E27FC236}">
                <a16:creationId xmlns:a16="http://schemas.microsoft.com/office/drawing/2014/main" id="{31267673-F066-4203-A175-C721A96E4129}"/>
              </a:ext>
            </a:extLst>
          </p:cNvPr>
          <p:cNvSpPr>
            <a:spLocks noGrp="1"/>
          </p:cNvSpPr>
          <p:nvPr>
            <p:ph idx="1"/>
          </p:nvPr>
        </p:nvSpPr>
        <p:spPr>
          <a:xfrm>
            <a:off x="941961" y="1443004"/>
            <a:ext cx="10515600" cy="4351338"/>
          </a:xfrm>
        </p:spPr>
        <p:txBody>
          <a:bodyPr/>
          <a:lstStyle/>
          <a:p>
            <a:r>
              <a:rPr lang="en-US" dirty="0">
                <a:latin typeface="+mj-lt"/>
              </a:rPr>
              <a:t>OFDM: split channel into subcarriers and transmit on those</a:t>
            </a:r>
          </a:p>
          <a:p>
            <a:r>
              <a:rPr lang="en-US" dirty="0">
                <a:latin typeface="+mj-lt"/>
              </a:rPr>
              <a:t>OFDMA: allocate subcarriers to a device for an amount of time</a:t>
            </a:r>
          </a:p>
          <a:p>
            <a:pPr lvl="1"/>
            <a:r>
              <a:rPr lang="en-US" dirty="0">
                <a:latin typeface="+mj-lt"/>
              </a:rPr>
              <a:t>Turns OFDM into an access control mechanism</a:t>
            </a:r>
          </a:p>
          <a:p>
            <a:pPr lvl="1"/>
            <a:r>
              <a:rPr lang="en-US" dirty="0">
                <a:latin typeface="+mj-lt"/>
              </a:rPr>
              <a:t>Complicated question: which device gets which subcarriers at which time?</a:t>
            </a:r>
          </a:p>
        </p:txBody>
      </p:sp>
      <p:sp>
        <p:nvSpPr>
          <p:cNvPr id="4" name="Slide Number Placeholder 3">
            <a:extLst>
              <a:ext uri="{FF2B5EF4-FFF2-40B4-BE49-F238E27FC236}">
                <a16:creationId xmlns:a16="http://schemas.microsoft.com/office/drawing/2014/main" id="{B416DFCE-CE2E-4B7D-B481-A1AF327354A1}"/>
              </a:ext>
            </a:extLst>
          </p:cNvPr>
          <p:cNvSpPr>
            <a:spLocks noGrp="1"/>
          </p:cNvSpPr>
          <p:nvPr>
            <p:ph type="sldNum" sz="quarter" idx="12"/>
          </p:nvPr>
        </p:nvSpPr>
        <p:spPr/>
        <p:txBody>
          <a:bodyPr/>
          <a:lstStyle/>
          <a:p>
            <a:fld id="{0778C724-3839-4D76-A707-B4C23905D055}" type="slidenum">
              <a:rPr lang="en-US" smtClean="0"/>
              <a:t>50</a:t>
            </a:fld>
            <a:endParaRPr lang="en-US"/>
          </a:p>
        </p:txBody>
      </p:sp>
      <p:pic>
        <p:nvPicPr>
          <p:cNvPr id="2050" name="Picture 2">
            <a:extLst>
              <a:ext uri="{FF2B5EF4-FFF2-40B4-BE49-F238E27FC236}">
                <a16:creationId xmlns:a16="http://schemas.microsoft.com/office/drawing/2014/main" id="{8C4C653D-A586-4B52-A661-67772ADE4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948" y="3354591"/>
            <a:ext cx="8690092" cy="300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212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F9E99-9C6B-43BF-8545-E4BF97E0C507}"/>
              </a:ext>
            </a:extLst>
          </p:cNvPr>
          <p:cNvSpPr>
            <a:spLocks noGrp="1"/>
          </p:cNvSpPr>
          <p:nvPr>
            <p:ph type="title"/>
          </p:nvPr>
        </p:nvSpPr>
        <p:spPr/>
        <p:txBody>
          <a:bodyPr/>
          <a:lstStyle/>
          <a:p>
            <a:r>
              <a:rPr lang="en-US" dirty="0"/>
              <a:t>802.11ax (2021)</a:t>
            </a:r>
          </a:p>
        </p:txBody>
      </p:sp>
      <p:sp>
        <p:nvSpPr>
          <p:cNvPr id="3" name="Content Placeholder 2">
            <a:extLst>
              <a:ext uri="{FF2B5EF4-FFF2-40B4-BE49-F238E27FC236}">
                <a16:creationId xmlns:a16="http://schemas.microsoft.com/office/drawing/2014/main" id="{6DB0215A-3DB6-43C0-89CE-AF0BB26CE174}"/>
              </a:ext>
            </a:extLst>
          </p:cNvPr>
          <p:cNvSpPr>
            <a:spLocks noGrp="1"/>
          </p:cNvSpPr>
          <p:nvPr>
            <p:ph idx="1"/>
          </p:nvPr>
        </p:nvSpPr>
        <p:spPr>
          <a:xfrm>
            <a:off x="838200" y="1579191"/>
            <a:ext cx="10515600" cy="4351338"/>
          </a:xfrm>
        </p:spPr>
        <p:txBody>
          <a:bodyPr>
            <a:normAutofit lnSpcReduction="10000"/>
          </a:bodyPr>
          <a:lstStyle/>
          <a:p>
            <a:r>
              <a:rPr lang="en-US" dirty="0">
                <a:latin typeface="+mj-lt"/>
              </a:rPr>
              <a:t>Standard approved on February 9</a:t>
            </a:r>
            <a:r>
              <a:rPr lang="en-US" baseline="30000" dirty="0">
                <a:latin typeface="+mj-lt"/>
              </a:rPr>
              <a:t>th</a:t>
            </a:r>
            <a:r>
              <a:rPr lang="en-US" dirty="0">
                <a:latin typeface="+mj-lt"/>
              </a:rPr>
              <a:t> 2021</a:t>
            </a:r>
          </a:p>
          <a:p>
            <a:pPr lvl="1"/>
            <a:r>
              <a:rPr lang="en-US" dirty="0">
                <a:latin typeface="+mj-lt"/>
              </a:rPr>
              <a:t>First devices started supporting it in 2019 (</a:t>
            </a:r>
            <a:r>
              <a:rPr lang="en-US" dirty="0" err="1">
                <a:latin typeface="+mj-lt"/>
              </a:rPr>
              <a:t>WiFi</a:t>
            </a:r>
            <a:r>
              <a:rPr lang="en-US" dirty="0">
                <a:latin typeface="+mj-lt"/>
              </a:rPr>
              <a:t> 6)</a:t>
            </a:r>
          </a:p>
          <a:p>
            <a:pPr lvl="1"/>
            <a:endParaRPr lang="en-US" dirty="0">
              <a:latin typeface="+mj-lt"/>
            </a:endParaRPr>
          </a:p>
          <a:p>
            <a:r>
              <a:rPr lang="en-US" dirty="0">
                <a:latin typeface="+mj-lt"/>
              </a:rPr>
              <a:t>6 GHz band (</a:t>
            </a:r>
            <a:r>
              <a:rPr lang="en-US" dirty="0" err="1">
                <a:latin typeface="+mj-lt"/>
              </a:rPr>
              <a:t>WiFi</a:t>
            </a:r>
            <a:r>
              <a:rPr lang="en-US" dirty="0">
                <a:latin typeface="+mj-lt"/>
              </a:rPr>
              <a:t> 6E)</a:t>
            </a:r>
          </a:p>
          <a:p>
            <a:pPr lvl="1"/>
            <a:r>
              <a:rPr lang="en-US" dirty="0">
                <a:latin typeface="+mj-lt"/>
              </a:rPr>
              <a:t>1.2 GHz of bandwidth (5.925-7.125 GHz)</a:t>
            </a:r>
          </a:p>
          <a:p>
            <a:pPr lvl="1"/>
            <a:r>
              <a:rPr lang="en-US" dirty="0">
                <a:latin typeface="+mj-lt"/>
              </a:rPr>
              <a:t>2020: US FCC made band available for unlicensed use!!!</a:t>
            </a:r>
          </a:p>
          <a:p>
            <a:pPr lvl="1"/>
            <a:r>
              <a:rPr lang="en-US" dirty="0">
                <a:latin typeface="+mj-lt"/>
              </a:rPr>
              <a:t>EU is expected to follow in March 2021</a:t>
            </a:r>
          </a:p>
          <a:p>
            <a:pPr lvl="1"/>
            <a:endParaRPr lang="en-US" dirty="0">
              <a:latin typeface="+mj-lt"/>
            </a:endParaRPr>
          </a:p>
          <a:p>
            <a:r>
              <a:rPr lang="en-US" dirty="0">
                <a:latin typeface="+mj-lt"/>
              </a:rPr>
              <a:t>OFDMA</a:t>
            </a:r>
          </a:p>
          <a:p>
            <a:pPr lvl="1"/>
            <a:r>
              <a:rPr lang="en-US" dirty="0">
                <a:latin typeface="+mj-lt"/>
              </a:rPr>
              <a:t>MAC scheduling variant of OFDM</a:t>
            </a:r>
          </a:p>
          <a:p>
            <a:pPr lvl="1"/>
            <a:r>
              <a:rPr lang="en-US" dirty="0">
                <a:latin typeface="+mj-lt"/>
              </a:rPr>
              <a:t>Schedule devices based on time and subcarrier allocations</a:t>
            </a:r>
          </a:p>
        </p:txBody>
      </p:sp>
      <p:sp>
        <p:nvSpPr>
          <p:cNvPr id="4" name="Slide Number Placeholder 3">
            <a:extLst>
              <a:ext uri="{FF2B5EF4-FFF2-40B4-BE49-F238E27FC236}">
                <a16:creationId xmlns:a16="http://schemas.microsoft.com/office/drawing/2014/main" id="{D5B9F4B4-A1A5-4442-94B6-DEE6B4E0D7F1}"/>
              </a:ext>
            </a:extLst>
          </p:cNvPr>
          <p:cNvSpPr>
            <a:spLocks noGrp="1"/>
          </p:cNvSpPr>
          <p:nvPr>
            <p:ph type="sldNum" sz="quarter" idx="12"/>
          </p:nvPr>
        </p:nvSpPr>
        <p:spPr/>
        <p:txBody>
          <a:bodyPr/>
          <a:lstStyle/>
          <a:p>
            <a:fld id="{0778C724-3839-4D76-A707-B4C23905D055}" type="slidenum">
              <a:rPr lang="en-US" smtClean="0"/>
              <a:t>51</a:t>
            </a:fld>
            <a:endParaRPr lang="en-US"/>
          </a:p>
        </p:txBody>
      </p:sp>
    </p:spTree>
    <p:extLst>
      <p:ext uri="{BB962C8B-B14F-4D97-AF65-F5344CB8AC3E}">
        <p14:creationId xmlns:p14="http://schemas.microsoft.com/office/powerpoint/2010/main" val="2957270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DA9459-CA6C-4602-B17E-DF4C80AD435C}"/>
              </a:ext>
            </a:extLst>
          </p:cNvPr>
          <p:cNvSpPr>
            <a:spLocks noGrp="1"/>
          </p:cNvSpPr>
          <p:nvPr>
            <p:ph type="title"/>
          </p:nvPr>
        </p:nvSpPr>
        <p:spPr/>
        <p:txBody>
          <a:bodyPr/>
          <a:lstStyle/>
          <a:p>
            <a:r>
              <a:rPr lang="en-US" dirty="0"/>
              <a:t>6 GHz band is an enormous amount of bandwidth</a:t>
            </a:r>
          </a:p>
        </p:txBody>
      </p:sp>
      <p:sp>
        <p:nvSpPr>
          <p:cNvPr id="4" name="Slide Number Placeholder 3">
            <a:extLst>
              <a:ext uri="{FF2B5EF4-FFF2-40B4-BE49-F238E27FC236}">
                <a16:creationId xmlns:a16="http://schemas.microsoft.com/office/drawing/2014/main" id="{3385A64A-8CC1-4682-A5EC-3B03F37B5DB2}"/>
              </a:ext>
            </a:extLst>
          </p:cNvPr>
          <p:cNvSpPr>
            <a:spLocks noGrp="1"/>
          </p:cNvSpPr>
          <p:nvPr>
            <p:ph type="sldNum" sz="quarter" idx="12"/>
          </p:nvPr>
        </p:nvSpPr>
        <p:spPr/>
        <p:txBody>
          <a:bodyPr/>
          <a:lstStyle/>
          <a:p>
            <a:fld id="{0778C724-3839-4D76-A707-B4C23905D055}" type="slidenum">
              <a:rPr lang="en-US" smtClean="0"/>
              <a:t>52</a:t>
            </a:fld>
            <a:endParaRPr lang="en-US"/>
          </a:p>
        </p:txBody>
      </p:sp>
      <p:pic>
        <p:nvPicPr>
          <p:cNvPr id="7" name="Picture 6">
            <a:extLst>
              <a:ext uri="{FF2B5EF4-FFF2-40B4-BE49-F238E27FC236}">
                <a16:creationId xmlns:a16="http://schemas.microsoft.com/office/drawing/2014/main" id="{235F76BB-D360-4057-A559-941C4C61F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66008"/>
            <a:ext cx="10972799" cy="4273147"/>
          </a:xfrm>
          <a:prstGeom prst="rect">
            <a:avLst/>
          </a:prstGeom>
        </p:spPr>
      </p:pic>
    </p:spTree>
    <p:extLst>
      <p:ext uri="{BB962C8B-B14F-4D97-AF65-F5344CB8AC3E}">
        <p14:creationId xmlns:p14="http://schemas.microsoft.com/office/powerpoint/2010/main" val="899109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sym typeface="Wingdings" pitchFamily="2" charset="2"/>
              </a:rPr>
              <a:t>Wi-Fi</a:t>
            </a:r>
            <a:endParaRPr lang="en-US" dirty="0">
              <a:latin typeface="+mj-lt"/>
              <a:sym typeface="Wingdings" pitchFamily="2" charset="2"/>
            </a:endParaRPr>
          </a:p>
          <a:p>
            <a:r>
              <a:rPr lang="en-US" b="1" dirty="0">
                <a:latin typeface="+mj-lt"/>
                <a:sym typeface="Wingdings" pitchFamily="2" charset="2"/>
              </a:rPr>
              <a:t>Cellular</a:t>
            </a:r>
          </a:p>
          <a:p>
            <a:r>
              <a:rPr lang="en-US" dirty="0">
                <a:sym typeface="Wingdings" pitchFamily="2" charset="2"/>
              </a:rPr>
              <a:t>Bluetooth</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53</a:t>
            </a:fld>
            <a:endParaRPr lang="sv-SE"/>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a:latin typeface="+mn-lt"/>
              </a:rPr>
              <a:t>Roadmap of the lecture today</a:t>
            </a:r>
            <a:endParaRPr lang="en-SE" sz="400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1191987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726C-6D40-904A-82F0-928EC612C842}"/>
              </a:ext>
            </a:extLst>
          </p:cNvPr>
          <p:cNvSpPr>
            <a:spLocks noGrp="1"/>
          </p:cNvSpPr>
          <p:nvPr>
            <p:ph type="title"/>
          </p:nvPr>
        </p:nvSpPr>
        <p:spPr>
          <a:xfrm>
            <a:off x="838200" y="236449"/>
            <a:ext cx="10515600" cy="1325563"/>
          </a:xfrm>
        </p:spPr>
        <p:txBody>
          <a:bodyPr/>
          <a:lstStyle/>
          <a:p>
            <a:r>
              <a:rPr lang="en-US" dirty="0"/>
              <a:t>The first commercial mobile phone was in 1946!</a:t>
            </a:r>
          </a:p>
        </p:txBody>
      </p:sp>
      <p:sp>
        <p:nvSpPr>
          <p:cNvPr id="3" name="Content Placeholder 2">
            <a:extLst>
              <a:ext uri="{FF2B5EF4-FFF2-40B4-BE49-F238E27FC236}">
                <a16:creationId xmlns:a16="http://schemas.microsoft.com/office/drawing/2014/main" id="{864BFB8E-1CAF-E54D-B5C8-83C2EE76D872}"/>
              </a:ext>
            </a:extLst>
          </p:cNvPr>
          <p:cNvSpPr>
            <a:spLocks noGrp="1"/>
          </p:cNvSpPr>
          <p:nvPr>
            <p:ph idx="1"/>
          </p:nvPr>
        </p:nvSpPr>
        <p:spPr>
          <a:xfrm>
            <a:off x="838200" y="1604904"/>
            <a:ext cx="10515600" cy="4351338"/>
          </a:xfrm>
        </p:spPr>
        <p:txBody>
          <a:bodyPr/>
          <a:lstStyle/>
          <a:p>
            <a:r>
              <a:rPr lang="en-US" dirty="0"/>
              <a:t>By 1948, 5000 users placing around 30,000 calls weekly</a:t>
            </a:r>
          </a:p>
        </p:txBody>
      </p:sp>
      <p:sp>
        <p:nvSpPr>
          <p:cNvPr id="4" name="Slide Number Placeholder 3">
            <a:extLst>
              <a:ext uri="{FF2B5EF4-FFF2-40B4-BE49-F238E27FC236}">
                <a16:creationId xmlns:a16="http://schemas.microsoft.com/office/drawing/2014/main" id="{D3A49DC6-348F-EF40-87CA-8966836DACE7}"/>
              </a:ext>
            </a:extLst>
          </p:cNvPr>
          <p:cNvSpPr>
            <a:spLocks noGrp="1"/>
          </p:cNvSpPr>
          <p:nvPr>
            <p:ph type="sldNum" sz="quarter" idx="12"/>
          </p:nvPr>
        </p:nvSpPr>
        <p:spPr/>
        <p:txBody>
          <a:bodyPr/>
          <a:lstStyle/>
          <a:p>
            <a:pPr algn="r"/>
            <a:fld id="{434A358D-2637-E146-A3BD-05BD470B507B}" type="slidenum">
              <a:rPr lang="en-US" smtClean="0"/>
              <a:pPr algn="r"/>
              <a:t>54</a:t>
            </a:fld>
            <a:endParaRPr lang="en-US" dirty="0"/>
          </a:p>
        </p:txBody>
      </p:sp>
      <p:pic>
        <p:nvPicPr>
          <p:cNvPr id="5" name="Picture 4">
            <a:extLst>
              <a:ext uri="{FF2B5EF4-FFF2-40B4-BE49-F238E27FC236}">
                <a16:creationId xmlns:a16="http://schemas.microsoft.com/office/drawing/2014/main" id="{8522AEBB-9F3C-B349-80A6-772C42A3B963}"/>
              </a:ext>
            </a:extLst>
          </p:cNvPr>
          <p:cNvPicPr>
            <a:picLocks noChangeAspect="1"/>
          </p:cNvPicPr>
          <p:nvPr/>
        </p:nvPicPr>
        <p:blipFill>
          <a:blip r:embed="rId2"/>
          <a:stretch>
            <a:fillRect/>
          </a:stretch>
        </p:blipFill>
        <p:spPr>
          <a:xfrm>
            <a:off x="1424046" y="2275823"/>
            <a:ext cx="4610305" cy="3630615"/>
          </a:xfrm>
          <a:prstGeom prst="rect">
            <a:avLst/>
          </a:prstGeom>
        </p:spPr>
      </p:pic>
      <p:sp>
        <p:nvSpPr>
          <p:cNvPr id="6" name="TextBox 5">
            <a:extLst>
              <a:ext uri="{FF2B5EF4-FFF2-40B4-BE49-F238E27FC236}">
                <a16:creationId xmlns:a16="http://schemas.microsoft.com/office/drawing/2014/main" id="{01F02615-1DA7-014D-9803-D6023118D4A4}"/>
              </a:ext>
            </a:extLst>
          </p:cNvPr>
          <p:cNvSpPr txBox="1"/>
          <p:nvPr/>
        </p:nvSpPr>
        <p:spPr>
          <a:xfrm>
            <a:off x="990308" y="6089611"/>
            <a:ext cx="5477782"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https://www.smithsonianmag.com/innovation/first-mobile-phone-call-was-made-75-years-ago-180978003/</a:t>
            </a:r>
            <a:r>
              <a:rPr lang="en-US" sz="933" dirty="0">
                <a:solidFill>
                  <a:schemeClr val="bg1">
                    <a:lumMod val="50000"/>
                  </a:schemeClr>
                </a:solidFill>
                <a:latin typeface="Seravek Light"/>
                <a:cs typeface="Seravek Light"/>
              </a:rPr>
              <a:t> </a:t>
            </a:r>
          </a:p>
        </p:txBody>
      </p:sp>
      <p:sp>
        <p:nvSpPr>
          <p:cNvPr id="7" name="Content Placeholder 2">
            <a:extLst>
              <a:ext uri="{FF2B5EF4-FFF2-40B4-BE49-F238E27FC236}">
                <a16:creationId xmlns:a16="http://schemas.microsoft.com/office/drawing/2014/main" id="{FCDC52B0-37C0-8249-AFA7-C6A4843672AE}"/>
              </a:ext>
            </a:extLst>
          </p:cNvPr>
          <p:cNvSpPr txBox="1">
            <a:spLocks/>
          </p:cNvSpPr>
          <p:nvPr/>
        </p:nvSpPr>
        <p:spPr>
          <a:xfrm>
            <a:off x="5731641" y="2190039"/>
            <a:ext cx="5850760" cy="3899572"/>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Seravek Light"/>
                <a:ea typeface="+mn-ea"/>
                <a:cs typeface="Seravek Light"/>
              </a:defRPr>
            </a:lvl1pPr>
            <a:lvl2pPr marL="742950" indent="-285750" algn="l" defTabSz="457200" rtl="0" eaLnBrk="1" latinLnBrk="0" hangingPunct="1">
              <a:spcBef>
                <a:spcPct val="20000"/>
              </a:spcBef>
              <a:buFont typeface="Arial"/>
              <a:buChar char="–"/>
              <a:defRPr sz="1800" b="0" kern="1200">
                <a:solidFill>
                  <a:schemeClr val="tx1"/>
                </a:solidFill>
                <a:latin typeface="Seravek ExtraLight"/>
                <a:ea typeface="+mn-ea"/>
                <a:cs typeface="Seravek ExtraLight"/>
              </a:defRPr>
            </a:lvl2pPr>
            <a:lvl3pPr marL="1143000" indent="-228600" algn="l" defTabSz="457200" rtl="0" eaLnBrk="1" latinLnBrk="0" hangingPunct="1">
              <a:spcBef>
                <a:spcPct val="20000"/>
              </a:spcBef>
              <a:buFont typeface="Arial"/>
              <a:buChar char="•"/>
              <a:defRPr sz="1600" kern="1200">
                <a:solidFill>
                  <a:schemeClr val="tx1"/>
                </a:solidFill>
                <a:latin typeface="Seravek ExtraLight"/>
                <a:ea typeface="+mn-ea"/>
                <a:cs typeface="Seravek ExtraLight"/>
              </a:defRPr>
            </a:lvl3pPr>
            <a:lvl4pPr marL="16002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4pPr>
            <a:lvl5pPr marL="20574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400" dirty="0"/>
              <a:t>“The equipment, of course employing vacuum tubes, </a:t>
            </a:r>
            <a:r>
              <a:rPr lang="en-US" sz="2400" b="1" dirty="0"/>
              <a:t>weighed eighty pounds, filled much of a vehicle’s trunk and drew so much power that it would cause the headlights to dim. </a:t>
            </a:r>
            <a:r>
              <a:rPr lang="en-US" sz="2400" dirty="0"/>
              <a:t>Service cost $15 per month, plus thirty to forty cents per local call, equivalent to $175 2012 dollars, plus $3.50 to $4.65 per call. “</a:t>
            </a:r>
          </a:p>
        </p:txBody>
      </p:sp>
      <p:sp>
        <p:nvSpPr>
          <p:cNvPr id="8" name="TextBox 7">
            <a:extLst>
              <a:ext uri="{FF2B5EF4-FFF2-40B4-BE49-F238E27FC236}">
                <a16:creationId xmlns:a16="http://schemas.microsoft.com/office/drawing/2014/main" id="{97F4B17F-5102-454F-BBEF-FA894BE3D9D6}"/>
              </a:ext>
            </a:extLst>
          </p:cNvPr>
          <p:cNvSpPr txBox="1"/>
          <p:nvPr/>
        </p:nvSpPr>
        <p:spPr>
          <a:xfrm>
            <a:off x="6757272" y="5556131"/>
            <a:ext cx="3708066"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https://ethw.org/The_Foundations_of_Mobile_and_Cellular_Telephony</a:t>
            </a:r>
            <a:r>
              <a:rPr lang="en-US" sz="933"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758085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a:xfrm>
            <a:off x="609600" y="144149"/>
            <a:ext cx="10515600" cy="1325563"/>
          </a:xfrm>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2"/>
            <a:ext cx="6358272" cy="3450770"/>
          </a:xfrm>
        </p:spPr>
        <p:txBody>
          <a:bodyPr/>
          <a:lstStyle/>
          <a:p>
            <a:r>
              <a:rPr lang="en-US" dirty="0">
                <a:latin typeface="+mj-lt"/>
              </a:rPr>
              <a:t>Single transmitter tower, multiple receiver towers</a:t>
            </a:r>
          </a:p>
          <a:p>
            <a:pPr lvl="1"/>
            <a:endParaRPr lang="en-US" dirty="0">
              <a:latin typeface="+mj-lt"/>
            </a:endParaRPr>
          </a:p>
          <a:p>
            <a:r>
              <a:rPr lang="en-US" dirty="0">
                <a:latin typeface="+mj-lt"/>
              </a:rPr>
              <a:t>Medium Access Control?</a:t>
            </a:r>
          </a:p>
          <a:p>
            <a:pPr lvl="1"/>
            <a:r>
              <a:rPr lang="en-US" dirty="0">
                <a:latin typeface="+mj-lt"/>
              </a:rPr>
              <a:t>Push-to-talk [half-duplex]</a:t>
            </a:r>
          </a:p>
          <a:p>
            <a:pPr lvl="1"/>
            <a:r>
              <a:rPr lang="en-US" dirty="0">
                <a:latin typeface="+mj-lt"/>
              </a:rPr>
              <a:t>City-wide “party line”</a:t>
            </a:r>
          </a:p>
          <a:p>
            <a:pPr lvl="1"/>
            <a:r>
              <a:rPr lang="en-US" dirty="0">
                <a:latin typeface="+mj-lt"/>
              </a:rPr>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55</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2701076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318B-A4CF-3743-9C34-79889AEA11D5}"/>
              </a:ext>
            </a:extLst>
          </p:cNvPr>
          <p:cNvSpPr>
            <a:spLocks noGrp="1"/>
          </p:cNvSpPr>
          <p:nvPr>
            <p:ph type="title"/>
          </p:nvPr>
        </p:nvSpPr>
        <p:spPr>
          <a:xfrm>
            <a:off x="611606" y="177922"/>
            <a:ext cx="10515600" cy="1325563"/>
          </a:xfrm>
        </p:spPr>
        <p:txBody>
          <a:bodyPr/>
          <a:lstStyle/>
          <a:p>
            <a:r>
              <a:rPr lang="en-US" dirty="0"/>
              <a:t>1965: The Improved Mobile Telephone Service</a:t>
            </a:r>
          </a:p>
        </p:txBody>
      </p:sp>
      <p:sp>
        <p:nvSpPr>
          <p:cNvPr id="3" name="Content Placeholder 2">
            <a:extLst>
              <a:ext uri="{FF2B5EF4-FFF2-40B4-BE49-F238E27FC236}">
                <a16:creationId xmlns:a16="http://schemas.microsoft.com/office/drawing/2014/main" id="{76D301A9-2B29-044A-9BCD-6BEB702FC9EF}"/>
              </a:ext>
            </a:extLst>
          </p:cNvPr>
          <p:cNvSpPr>
            <a:spLocks noGrp="1"/>
          </p:cNvSpPr>
          <p:nvPr>
            <p:ph idx="1"/>
          </p:nvPr>
        </p:nvSpPr>
        <p:spPr>
          <a:xfrm>
            <a:off x="611606" y="1327150"/>
            <a:ext cx="10828844" cy="5029200"/>
          </a:xfrm>
        </p:spPr>
        <p:txBody>
          <a:bodyPr>
            <a:normAutofit fontScale="92500" lnSpcReduction="10000"/>
          </a:bodyPr>
          <a:lstStyle/>
          <a:p>
            <a:r>
              <a:rPr lang="en-US" dirty="0">
                <a:latin typeface="+mj-lt"/>
              </a:rPr>
              <a:t>”More spectrum”</a:t>
            </a:r>
          </a:p>
          <a:p>
            <a:pPr lvl="1"/>
            <a:r>
              <a:rPr lang="en-US" dirty="0">
                <a:latin typeface="+mj-lt"/>
              </a:rPr>
              <a:t>Bell: VHF Low (35-44 MHz, 9 channels),</a:t>
            </a:r>
            <a:br>
              <a:rPr lang="en-US" dirty="0">
                <a:latin typeface="+mj-lt"/>
              </a:rPr>
            </a:br>
            <a:r>
              <a:rPr lang="en-US" dirty="0">
                <a:latin typeface="+mj-lt"/>
              </a:rPr>
              <a:t>       VHF High (152-158 MHz, 11 channels), </a:t>
            </a:r>
            <a:br>
              <a:rPr lang="en-US" dirty="0">
                <a:latin typeface="+mj-lt"/>
              </a:rPr>
            </a:br>
            <a:r>
              <a:rPr lang="en-US" dirty="0">
                <a:latin typeface="+mj-lt"/>
              </a:rPr>
              <a:t>       UHF (454-460 MHz, 12 channels)</a:t>
            </a:r>
          </a:p>
          <a:p>
            <a:pPr lvl="1"/>
            <a:r>
              <a:rPr lang="en-US" dirty="0">
                <a:latin typeface="+mj-lt"/>
              </a:rPr>
              <a:t>7 channels at VHF, and 12 channels at UHF for</a:t>
            </a:r>
            <a:br>
              <a:rPr lang="en-US" dirty="0">
                <a:latin typeface="+mj-lt"/>
              </a:rPr>
            </a:br>
            <a:r>
              <a:rPr lang="en-US" dirty="0">
                <a:latin typeface="+mj-lt"/>
              </a:rPr>
              <a:t>"RCCs" (Radio Common Carriers)</a:t>
            </a:r>
          </a:p>
          <a:p>
            <a:pPr lvl="2"/>
            <a:r>
              <a:rPr lang="en-US" dirty="0">
                <a:latin typeface="+mj-lt"/>
              </a:rPr>
              <a:t>These will end up becoming pagers, mostly</a:t>
            </a:r>
          </a:p>
          <a:p>
            <a:pPr lvl="1"/>
            <a:endParaRPr lang="en-US" dirty="0">
              <a:latin typeface="+mj-lt"/>
            </a:endParaRPr>
          </a:p>
          <a:p>
            <a:r>
              <a:rPr lang="en-US" dirty="0">
                <a:latin typeface="+mj-lt"/>
              </a:rPr>
              <a:t>“Full Duplex”</a:t>
            </a:r>
          </a:p>
          <a:p>
            <a:pPr lvl="1"/>
            <a:r>
              <a:rPr lang="en-US" dirty="0">
                <a:latin typeface="+mj-lt"/>
              </a:rPr>
              <a:t>Implemented as channel pairs (two half-duplex)</a:t>
            </a:r>
          </a:p>
          <a:p>
            <a:pPr lvl="1"/>
            <a:endParaRPr lang="en-US" dirty="0">
              <a:latin typeface="+mj-lt"/>
            </a:endParaRPr>
          </a:p>
          <a:p>
            <a:r>
              <a:rPr lang="en-US" dirty="0">
                <a:latin typeface="+mj-lt"/>
              </a:rPr>
              <a:t>Spectrum alone is not enough</a:t>
            </a:r>
          </a:p>
          <a:p>
            <a:pPr lvl="1"/>
            <a:r>
              <a:rPr lang="en-US" dirty="0">
                <a:latin typeface="+mj-lt"/>
              </a:rPr>
              <a:t>Limited to 40,000 total subscribers</a:t>
            </a:r>
          </a:p>
          <a:p>
            <a:pPr lvl="1"/>
            <a:r>
              <a:rPr lang="en-US" dirty="0">
                <a:latin typeface="+mj-lt"/>
              </a:rPr>
              <a:t>NYC had 2,000 people on 12 channels with a typical wait of 30 minutes to place a call</a:t>
            </a:r>
          </a:p>
        </p:txBody>
      </p:sp>
      <p:sp>
        <p:nvSpPr>
          <p:cNvPr id="4" name="Slide Number Placeholder 3">
            <a:extLst>
              <a:ext uri="{FF2B5EF4-FFF2-40B4-BE49-F238E27FC236}">
                <a16:creationId xmlns:a16="http://schemas.microsoft.com/office/drawing/2014/main" id="{F67A39B6-03F0-8B40-8268-F46D37CD7618}"/>
              </a:ext>
            </a:extLst>
          </p:cNvPr>
          <p:cNvSpPr>
            <a:spLocks noGrp="1"/>
          </p:cNvSpPr>
          <p:nvPr>
            <p:ph type="sldNum" sz="quarter" idx="12"/>
          </p:nvPr>
        </p:nvSpPr>
        <p:spPr/>
        <p:txBody>
          <a:bodyPr/>
          <a:lstStyle/>
          <a:p>
            <a:pPr algn="r"/>
            <a:fld id="{434A358D-2637-E146-A3BD-05BD470B507B}" type="slidenum">
              <a:rPr lang="en-US" smtClean="0"/>
              <a:pPr algn="r"/>
              <a:t>56</a:t>
            </a:fld>
            <a:endParaRPr lang="en-US" dirty="0"/>
          </a:p>
        </p:txBody>
      </p:sp>
      <p:pic>
        <p:nvPicPr>
          <p:cNvPr id="5" name="Picture 4">
            <a:extLst>
              <a:ext uri="{FF2B5EF4-FFF2-40B4-BE49-F238E27FC236}">
                <a16:creationId xmlns:a16="http://schemas.microsoft.com/office/drawing/2014/main" id="{3ACD3624-FCCA-154B-A1F3-B79B8E70F7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58" y="1867478"/>
            <a:ext cx="3441536" cy="2581153"/>
          </a:xfrm>
          <a:prstGeom prst="rect">
            <a:avLst/>
          </a:prstGeom>
        </p:spPr>
      </p:pic>
      <p:sp>
        <p:nvSpPr>
          <p:cNvPr id="6" name="TextBox 5">
            <a:extLst>
              <a:ext uri="{FF2B5EF4-FFF2-40B4-BE49-F238E27FC236}">
                <a16:creationId xmlns:a16="http://schemas.microsoft.com/office/drawing/2014/main" id="{DE426741-4F86-4443-8DDF-0E18D9BCE064}"/>
              </a:ext>
            </a:extLst>
          </p:cNvPr>
          <p:cNvSpPr txBox="1"/>
          <p:nvPr/>
        </p:nvSpPr>
        <p:spPr>
          <a:xfrm>
            <a:off x="8068886" y="4448631"/>
            <a:ext cx="3441536" cy="379656"/>
          </a:xfrm>
          <a:prstGeom prst="rect">
            <a:avLst/>
          </a:prstGeom>
          <a:noFill/>
        </p:spPr>
        <p:txBody>
          <a:bodyPr wrap="square" rtlCol="0">
            <a:spAutoFit/>
          </a:bodyPr>
          <a:lstStyle/>
          <a:p>
            <a:pPr algn="ctr"/>
            <a:r>
              <a:rPr lang="en-US" sz="1867" i="1" dirty="0">
                <a:latin typeface="Seravek Light"/>
                <a:cs typeface="Seravek Light"/>
              </a:rPr>
              <a:t>Phones fit in a briefcase now</a:t>
            </a:r>
          </a:p>
        </p:txBody>
      </p:sp>
    </p:spTree>
    <p:extLst>
      <p:ext uri="{BB962C8B-B14F-4D97-AF65-F5344CB8AC3E}">
        <p14:creationId xmlns:p14="http://schemas.microsoft.com/office/powerpoint/2010/main" val="2958897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What’s inefficient with this picture?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857787" y="1647825"/>
            <a:ext cx="5504142" cy="4539342"/>
          </a:xfrm>
        </p:spPr>
        <p:txBody>
          <a:bodyPr>
            <a:normAutofit lnSpcReduction="10000"/>
          </a:bodyPr>
          <a:lstStyle/>
          <a:p>
            <a:r>
              <a:rPr lang="en-US" dirty="0">
                <a:latin typeface="+mj-lt"/>
              </a:rPr>
              <a:t>Early mobile networks handled the mobility challenge with wide-area coverage</a:t>
            </a:r>
          </a:p>
          <a:p>
            <a:endParaRPr lang="en-US" dirty="0">
              <a:latin typeface="+mj-lt"/>
            </a:endParaRPr>
          </a:p>
          <a:p>
            <a:r>
              <a:rPr lang="en-US" dirty="0">
                <a:latin typeface="+mj-lt"/>
              </a:rPr>
              <a:t>The active user could be anywhere in the 40~60 mile range of the transmit tower</a:t>
            </a:r>
          </a:p>
          <a:p>
            <a:pPr lvl="1"/>
            <a:r>
              <a:rPr lang="en-US" dirty="0">
                <a:latin typeface="+mj-lt"/>
              </a:rPr>
              <a:t>So they had exclusive access to that whole area!</a:t>
            </a:r>
          </a:p>
          <a:p>
            <a:pPr marL="457200" lvl="1" indent="0">
              <a:buNone/>
            </a:pPr>
            <a:endParaRPr lang="en-US" dirty="0">
              <a:latin typeface="+mj-lt"/>
            </a:endParaRPr>
          </a:p>
          <a:p>
            <a:r>
              <a:rPr lang="en-US" dirty="0">
                <a:solidFill>
                  <a:srgbClr val="FF0000"/>
                </a:solidFill>
                <a:latin typeface="+mj-lt"/>
              </a:rPr>
              <a:t>12 frequency channels </a:t>
            </a:r>
            <a:r>
              <a:rPr lang="en-US" dirty="0">
                <a:solidFill>
                  <a:srgbClr val="FF0000"/>
                </a:solidFill>
                <a:latin typeface="+mj-lt"/>
                <a:sym typeface="Wingdings" pitchFamily="2" charset="2"/>
              </a:rPr>
              <a:t> 12 users</a:t>
            </a:r>
            <a:endParaRPr lang="en-US" dirty="0">
              <a:solidFill>
                <a:srgbClr val="FF0000"/>
              </a:solidFill>
              <a:latin typeface="+mj-lt"/>
            </a:endParaRP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57</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
        <p:nvSpPr>
          <p:cNvPr id="5" name="Oval 4">
            <a:extLst>
              <a:ext uri="{FF2B5EF4-FFF2-40B4-BE49-F238E27FC236}">
                <a16:creationId xmlns:a16="http://schemas.microsoft.com/office/drawing/2014/main" id="{B169EC92-7964-DB41-8762-96C2351965F4}"/>
              </a:ext>
            </a:extLst>
          </p:cNvPr>
          <p:cNvSpPr/>
          <p:nvPr/>
        </p:nvSpPr>
        <p:spPr>
          <a:xfrm>
            <a:off x="7082283" y="991907"/>
            <a:ext cx="4540120" cy="4540120"/>
          </a:xfrm>
          <a:prstGeom prst="ellipse">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C4E3F943-155A-AC43-A375-AE57FB78362F}"/>
              </a:ext>
            </a:extLst>
          </p:cNvPr>
          <p:cNvSpPr/>
          <p:nvPr/>
        </p:nvSpPr>
        <p:spPr>
          <a:xfrm>
            <a:off x="6914350" y="1216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A39209F9-24A5-064E-BAD5-B98333450BF9}"/>
              </a:ext>
            </a:extLst>
          </p:cNvPr>
          <p:cNvSpPr/>
          <p:nvPr/>
        </p:nvSpPr>
        <p:spPr>
          <a:xfrm>
            <a:off x="6827765" y="2359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5677B899-F7D5-3140-AF7F-24834158E0BD}"/>
              </a:ext>
            </a:extLst>
          </p:cNvPr>
          <p:cNvSpPr/>
          <p:nvPr/>
        </p:nvSpPr>
        <p:spPr>
          <a:xfrm>
            <a:off x="8224215" y="7687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10D4F180-FA36-444E-B2A9-F85DBDB581DA}"/>
              </a:ext>
            </a:extLst>
          </p:cNvPr>
          <p:cNvSpPr/>
          <p:nvPr/>
        </p:nvSpPr>
        <p:spPr>
          <a:xfrm>
            <a:off x="9263350" y="1272985"/>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8AB3A0C7-F20C-094B-B1B5-9C85B7EFD9E6}"/>
              </a:ext>
            </a:extLst>
          </p:cNvPr>
          <p:cNvSpPr/>
          <p:nvPr/>
        </p:nvSpPr>
        <p:spPr>
          <a:xfrm>
            <a:off x="9263349" y="23484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5169350B-4196-E540-A6F6-D74073B840B1}"/>
              </a:ext>
            </a:extLst>
          </p:cNvPr>
          <p:cNvSpPr/>
          <p:nvPr/>
        </p:nvSpPr>
        <p:spPr>
          <a:xfrm>
            <a:off x="8703109" y="281030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46216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03F4-3740-B640-9F34-E3A226884080}"/>
              </a:ext>
            </a:extLst>
          </p:cNvPr>
          <p:cNvSpPr>
            <a:spLocks noGrp="1"/>
          </p:cNvSpPr>
          <p:nvPr>
            <p:ph type="title"/>
          </p:nvPr>
        </p:nvSpPr>
        <p:spPr>
          <a:xfrm>
            <a:off x="608582" y="306276"/>
            <a:ext cx="10515600" cy="1325563"/>
          </a:xfrm>
        </p:spPr>
        <p:txBody>
          <a:bodyPr/>
          <a:lstStyle/>
          <a:p>
            <a:r>
              <a:rPr lang="en-US" dirty="0"/>
              <a:t>The `cell` in cellular networks</a:t>
            </a:r>
          </a:p>
        </p:txBody>
      </p:sp>
      <p:sp>
        <p:nvSpPr>
          <p:cNvPr id="3" name="Content Placeholder 2">
            <a:extLst>
              <a:ext uri="{FF2B5EF4-FFF2-40B4-BE49-F238E27FC236}">
                <a16:creationId xmlns:a16="http://schemas.microsoft.com/office/drawing/2014/main" id="{D5C97C3F-67F5-854C-A86E-105F0CC930A5}"/>
              </a:ext>
            </a:extLst>
          </p:cNvPr>
          <p:cNvSpPr>
            <a:spLocks noGrp="1"/>
          </p:cNvSpPr>
          <p:nvPr>
            <p:ph idx="1"/>
          </p:nvPr>
        </p:nvSpPr>
        <p:spPr>
          <a:xfrm>
            <a:off x="609600" y="1600201"/>
            <a:ext cx="5754624" cy="4525963"/>
          </a:xfrm>
        </p:spPr>
        <p:txBody>
          <a:bodyPr/>
          <a:lstStyle/>
          <a:p>
            <a:r>
              <a:rPr lang="en-US" dirty="0">
                <a:latin typeface="+mj-lt"/>
              </a:rPr>
              <a:t>Cell is </a:t>
            </a:r>
            <a:r>
              <a:rPr lang="en-US" i="1" dirty="0">
                <a:latin typeface="+mj-lt"/>
              </a:rPr>
              <a:t>spatial </a:t>
            </a:r>
            <a:r>
              <a:rPr lang="en-US" dirty="0">
                <a:latin typeface="+mj-lt"/>
              </a:rPr>
              <a:t>division</a:t>
            </a:r>
          </a:p>
          <a:p>
            <a:pPr lvl="1"/>
            <a:r>
              <a:rPr lang="en-US" dirty="0">
                <a:latin typeface="+mj-lt"/>
              </a:rPr>
              <a:t>Reduce transmit power, smaller area</a:t>
            </a:r>
          </a:p>
          <a:p>
            <a:endParaRPr lang="en-US" dirty="0">
              <a:latin typeface="+mj-lt"/>
            </a:endParaRPr>
          </a:p>
          <a:p>
            <a:r>
              <a:rPr lang="en-US" dirty="0">
                <a:latin typeface="+mj-lt"/>
              </a:rPr>
              <a:t>Now… </a:t>
            </a:r>
          </a:p>
          <a:p>
            <a:pPr lvl="1"/>
            <a:r>
              <a:rPr lang="en-US" dirty="0">
                <a:latin typeface="+mj-lt"/>
              </a:rPr>
              <a:t>12 / 3 = 4 channels per cell</a:t>
            </a:r>
            <a:r>
              <a:rPr lang="en-US" i="1" dirty="0">
                <a:latin typeface="+mj-lt"/>
              </a:rPr>
              <a:t> </a:t>
            </a:r>
          </a:p>
          <a:p>
            <a:pPr lvl="1"/>
            <a:r>
              <a:rPr lang="en-US" dirty="0">
                <a:latin typeface="+mj-lt"/>
              </a:rPr>
              <a:t>* 6 cells in area</a:t>
            </a:r>
          </a:p>
          <a:p>
            <a:pPr lvl="1"/>
            <a:r>
              <a:rPr lang="en-US" dirty="0">
                <a:solidFill>
                  <a:srgbClr val="FF0000"/>
                </a:solidFill>
                <a:latin typeface="+mj-lt"/>
              </a:rPr>
              <a:t>= 24 users of same spectrum!</a:t>
            </a:r>
          </a:p>
          <a:p>
            <a:endParaRPr lang="en-US" dirty="0">
              <a:latin typeface="+mj-lt"/>
            </a:endParaRPr>
          </a:p>
          <a:p>
            <a:r>
              <a:rPr lang="en-US" dirty="0">
                <a:latin typeface="+mj-lt"/>
              </a:rPr>
              <a:t>And we can choose the cell size based on our expected needs</a:t>
            </a:r>
          </a:p>
        </p:txBody>
      </p:sp>
      <p:sp>
        <p:nvSpPr>
          <p:cNvPr id="4" name="Slide Number Placeholder 3">
            <a:extLst>
              <a:ext uri="{FF2B5EF4-FFF2-40B4-BE49-F238E27FC236}">
                <a16:creationId xmlns:a16="http://schemas.microsoft.com/office/drawing/2014/main" id="{F9B0E527-BF54-7C48-B7CC-0EADF07770D4}"/>
              </a:ext>
            </a:extLst>
          </p:cNvPr>
          <p:cNvSpPr>
            <a:spLocks noGrp="1"/>
          </p:cNvSpPr>
          <p:nvPr>
            <p:ph type="sldNum" sz="quarter" idx="12"/>
          </p:nvPr>
        </p:nvSpPr>
        <p:spPr/>
        <p:txBody>
          <a:bodyPr/>
          <a:lstStyle/>
          <a:p>
            <a:pPr algn="r"/>
            <a:fld id="{434A358D-2637-E146-A3BD-05BD470B507B}" type="slidenum">
              <a:rPr lang="en-US" smtClean="0"/>
              <a:pPr algn="r"/>
              <a:t>58</a:t>
            </a:fld>
            <a:endParaRPr lang="en-US" dirty="0"/>
          </a:p>
        </p:txBody>
      </p:sp>
      <p:pic>
        <p:nvPicPr>
          <p:cNvPr id="5" name="Picture 4">
            <a:extLst>
              <a:ext uri="{FF2B5EF4-FFF2-40B4-BE49-F238E27FC236}">
                <a16:creationId xmlns:a16="http://schemas.microsoft.com/office/drawing/2014/main" id="{7C098B59-86CF-DC4A-BE3F-03F4AB023B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10" name="Picture 9">
            <a:extLst>
              <a:ext uri="{FF2B5EF4-FFF2-40B4-BE49-F238E27FC236}">
                <a16:creationId xmlns:a16="http://schemas.microsoft.com/office/drawing/2014/main" id="{FA6BC71E-4BD1-FF46-8E08-827331CCAE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11" name="Picture 10">
            <a:extLst>
              <a:ext uri="{FF2B5EF4-FFF2-40B4-BE49-F238E27FC236}">
                <a16:creationId xmlns:a16="http://schemas.microsoft.com/office/drawing/2014/main" id="{824368A2-CE79-4F4A-A42D-FF8960D1AF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12" name="Picture 11">
            <a:extLst>
              <a:ext uri="{FF2B5EF4-FFF2-40B4-BE49-F238E27FC236}">
                <a16:creationId xmlns:a16="http://schemas.microsoft.com/office/drawing/2014/main" id="{BEF9BDE2-3115-FD4A-AEC5-48FC90ACED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20" name="Hexagon 19">
            <a:extLst>
              <a:ext uri="{FF2B5EF4-FFF2-40B4-BE49-F238E27FC236}">
                <a16:creationId xmlns:a16="http://schemas.microsoft.com/office/drawing/2014/main" id="{E0831443-0123-314D-8DB3-CD5363AE3F1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Hexagon 20">
            <a:extLst>
              <a:ext uri="{FF2B5EF4-FFF2-40B4-BE49-F238E27FC236}">
                <a16:creationId xmlns:a16="http://schemas.microsoft.com/office/drawing/2014/main" id="{9A8D33C9-6A76-B040-80C5-B2909C7E7094}"/>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Hexagon 21">
            <a:extLst>
              <a:ext uri="{FF2B5EF4-FFF2-40B4-BE49-F238E27FC236}">
                <a16:creationId xmlns:a16="http://schemas.microsoft.com/office/drawing/2014/main" id="{6E84D988-3230-EB45-BCA1-8495D87D8487}"/>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Hexagon 22">
            <a:extLst>
              <a:ext uri="{FF2B5EF4-FFF2-40B4-BE49-F238E27FC236}">
                <a16:creationId xmlns:a16="http://schemas.microsoft.com/office/drawing/2014/main" id="{92526E04-A6EC-6747-B502-E9CC0D27C2AA}"/>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Hexagon 23">
            <a:extLst>
              <a:ext uri="{FF2B5EF4-FFF2-40B4-BE49-F238E27FC236}">
                <a16:creationId xmlns:a16="http://schemas.microsoft.com/office/drawing/2014/main" id="{7B7FD998-59C6-114B-9A5E-FCEBFA2A0471}"/>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Hexagon 24">
            <a:extLst>
              <a:ext uri="{FF2B5EF4-FFF2-40B4-BE49-F238E27FC236}">
                <a16:creationId xmlns:a16="http://schemas.microsoft.com/office/drawing/2014/main" id="{54140254-6EBE-854B-A79D-593B7B81A348}"/>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CA513F69-193D-6D43-B233-6A3501D11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27" name="Picture 26">
            <a:extLst>
              <a:ext uri="{FF2B5EF4-FFF2-40B4-BE49-F238E27FC236}">
                <a16:creationId xmlns:a16="http://schemas.microsoft.com/office/drawing/2014/main" id="{F9BF8880-FE45-8649-8623-BC4FE78DEF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28" name="Picture 27">
            <a:extLst>
              <a:ext uri="{FF2B5EF4-FFF2-40B4-BE49-F238E27FC236}">
                <a16:creationId xmlns:a16="http://schemas.microsoft.com/office/drawing/2014/main" id="{E1DAD96F-B1A1-2D48-8B85-0B02F3E88D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spTree>
    <p:extLst>
      <p:ext uri="{BB962C8B-B14F-4D97-AF65-F5344CB8AC3E}">
        <p14:creationId xmlns:p14="http://schemas.microsoft.com/office/powerpoint/2010/main" val="2545983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a:xfrm>
            <a:off x="666405" y="351327"/>
            <a:ext cx="10515600" cy="1325563"/>
          </a:xfrm>
        </p:spPr>
        <p:txBody>
          <a:bodyPr/>
          <a:lstStyle/>
          <a:p>
            <a:r>
              <a:rPr lang="en-US" dirty="0"/>
              <a:t>Spatial division tradeoffs</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81111" y="1787810"/>
            <a:ext cx="6294563" cy="2310341"/>
          </a:xfrm>
        </p:spPr>
        <p:txBody>
          <a:bodyPr/>
          <a:lstStyle/>
          <a:p>
            <a:r>
              <a:rPr lang="en-US" dirty="0">
                <a:latin typeface="+mj-lt"/>
              </a:rPr>
              <a:t>Need more infrastructure (more towers)</a:t>
            </a:r>
          </a:p>
          <a:p>
            <a:endParaRPr lang="en-US" dirty="0">
              <a:latin typeface="+mj-lt"/>
            </a:endParaRPr>
          </a:p>
          <a:p>
            <a:r>
              <a:rPr lang="en-US" dirty="0">
                <a:latin typeface="+mj-lt"/>
              </a:rPr>
              <a:t>Need logic to support handoff</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59</a:t>
            </a:fld>
            <a:endParaRPr lang="en-US" dirty="0"/>
          </a:p>
        </p:txBody>
      </p:sp>
      <p:pic>
        <p:nvPicPr>
          <p:cNvPr id="5" name="Picture 4">
            <a:extLst>
              <a:ext uri="{FF2B5EF4-FFF2-40B4-BE49-F238E27FC236}">
                <a16:creationId xmlns:a16="http://schemas.microsoft.com/office/drawing/2014/main" id="{97FC0235-27A0-F077-610B-3F92637EA5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6" name="Picture 5">
            <a:extLst>
              <a:ext uri="{FF2B5EF4-FFF2-40B4-BE49-F238E27FC236}">
                <a16:creationId xmlns:a16="http://schemas.microsoft.com/office/drawing/2014/main" id="{70A4AA92-A764-3680-6F28-348A36F5DC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7" name="Picture 6">
            <a:extLst>
              <a:ext uri="{FF2B5EF4-FFF2-40B4-BE49-F238E27FC236}">
                <a16:creationId xmlns:a16="http://schemas.microsoft.com/office/drawing/2014/main" id="{0E7B4273-CCE3-FD51-4131-057ADF975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8" name="Picture 7">
            <a:extLst>
              <a:ext uri="{FF2B5EF4-FFF2-40B4-BE49-F238E27FC236}">
                <a16:creationId xmlns:a16="http://schemas.microsoft.com/office/drawing/2014/main" id="{E0B35B8E-D380-6222-5EC0-DDD2D9341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9" name="Hexagon 8">
            <a:extLst>
              <a:ext uri="{FF2B5EF4-FFF2-40B4-BE49-F238E27FC236}">
                <a16:creationId xmlns:a16="http://schemas.microsoft.com/office/drawing/2014/main" id="{8D8EC519-FAC0-C3A6-FA7B-1DF52673C17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Hexagon 9">
            <a:extLst>
              <a:ext uri="{FF2B5EF4-FFF2-40B4-BE49-F238E27FC236}">
                <a16:creationId xmlns:a16="http://schemas.microsoft.com/office/drawing/2014/main" id="{528BBCA6-3810-3BEC-E203-B654AA9B34E5}"/>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ACE42916-B5C4-565D-2A82-C334937B014D}"/>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Hexagon 11">
            <a:extLst>
              <a:ext uri="{FF2B5EF4-FFF2-40B4-BE49-F238E27FC236}">
                <a16:creationId xmlns:a16="http://schemas.microsoft.com/office/drawing/2014/main" id="{4B676693-4C41-0108-DA15-8661D2ABAF74}"/>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3" name="Picture 12">
            <a:extLst>
              <a:ext uri="{FF2B5EF4-FFF2-40B4-BE49-F238E27FC236}">
                <a16:creationId xmlns:a16="http://schemas.microsoft.com/office/drawing/2014/main" id="{39555765-0CE9-A3B9-AE6B-EF1123E73B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14" name="Picture 13">
            <a:extLst>
              <a:ext uri="{FF2B5EF4-FFF2-40B4-BE49-F238E27FC236}">
                <a16:creationId xmlns:a16="http://schemas.microsoft.com/office/drawing/2014/main" id="{BEF78507-A785-D45D-8C9E-B18616F8E7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15" name="Picture 14">
            <a:extLst>
              <a:ext uri="{FF2B5EF4-FFF2-40B4-BE49-F238E27FC236}">
                <a16:creationId xmlns:a16="http://schemas.microsoft.com/office/drawing/2014/main" id="{37DD074C-735A-A3EF-5F6A-9766758D86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grpSp>
        <p:nvGrpSpPr>
          <p:cNvPr id="16" name="Group 15">
            <a:extLst>
              <a:ext uri="{FF2B5EF4-FFF2-40B4-BE49-F238E27FC236}">
                <a16:creationId xmlns:a16="http://schemas.microsoft.com/office/drawing/2014/main" id="{06C67486-1EB7-0048-3CD4-112A9DB53797}"/>
              </a:ext>
            </a:extLst>
          </p:cNvPr>
          <p:cNvGrpSpPr/>
          <p:nvPr/>
        </p:nvGrpSpPr>
        <p:grpSpPr>
          <a:xfrm>
            <a:off x="8598951" y="486191"/>
            <a:ext cx="1181751" cy="2886191"/>
            <a:chOff x="6449212" y="364643"/>
            <a:chExt cx="886313" cy="2164643"/>
          </a:xfrm>
        </p:grpSpPr>
        <p:sp>
          <p:nvSpPr>
            <p:cNvPr id="17" name="Oval 16">
              <a:extLst>
                <a:ext uri="{FF2B5EF4-FFF2-40B4-BE49-F238E27FC236}">
                  <a16:creationId xmlns:a16="http://schemas.microsoft.com/office/drawing/2014/main" id="{01D37C34-FA69-0C54-8FAF-A674958B9E91}"/>
                </a:ext>
              </a:extLst>
            </p:cNvPr>
            <p:cNvSpPr/>
            <p:nvPr/>
          </p:nvSpPr>
          <p:spPr>
            <a:xfrm rot="17760102">
              <a:off x="5831352" y="1457549"/>
              <a:ext cx="1689597" cy="4538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B4FEAF4C-5458-55F0-039F-594BE850F3B7}"/>
                </a:ext>
              </a:extLst>
            </p:cNvPr>
            <p:cNvSpPr txBox="1"/>
            <p:nvPr/>
          </p:nvSpPr>
          <p:spPr>
            <a:xfrm>
              <a:off x="6958979" y="364643"/>
              <a:ext cx="376546" cy="684755"/>
            </a:xfrm>
            <a:prstGeom prst="rect">
              <a:avLst/>
            </a:prstGeom>
            <a:noFill/>
          </p:spPr>
          <p:txBody>
            <a:bodyPr wrap="none" rtlCol="0">
              <a:spAutoFit/>
            </a:bodyPr>
            <a:lstStyle/>
            <a:p>
              <a:r>
                <a:rPr lang="en-US" sz="5333" b="1" dirty="0">
                  <a:solidFill>
                    <a:srgbClr val="FF0000"/>
                  </a:solidFill>
                  <a:latin typeface="Seravek Light"/>
                  <a:cs typeface="Seravek Light"/>
                </a:rPr>
                <a:t>?</a:t>
              </a:r>
            </a:p>
          </p:txBody>
        </p:sp>
      </p:grpSp>
      <p:sp>
        <p:nvSpPr>
          <p:cNvPr id="19" name="Hexagon 18">
            <a:extLst>
              <a:ext uri="{FF2B5EF4-FFF2-40B4-BE49-F238E27FC236}">
                <a16:creationId xmlns:a16="http://schemas.microsoft.com/office/drawing/2014/main" id="{387CE175-61C1-65E0-90FB-AF2F20DCAA9E}"/>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Hexagon 19">
            <a:extLst>
              <a:ext uri="{FF2B5EF4-FFF2-40B4-BE49-F238E27FC236}">
                <a16:creationId xmlns:a16="http://schemas.microsoft.com/office/drawing/2014/main" id="{25CC36DA-0480-746B-DC31-2CFDF2E6908B}"/>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377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08EC8-FE95-49CA-9EEE-DA4A8119C14F}"/>
              </a:ext>
            </a:extLst>
          </p:cNvPr>
          <p:cNvSpPr>
            <a:spLocks noGrp="1"/>
          </p:cNvSpPr>
          <p:nvPr>
            <p:ph idx="1"/>
          </p:nvPr>
        </p:nvSpPr>
        <p:spPr>
          <a:xfrm>
            <a:off x="729070" y="1462088"/>
            <a:ext cx="11005729" cy="4968552"/>
          </a:xfrm>
        </p:spPr>
        <p:txBody>
          <a:bodyPr>
            <a:normAutofit/>
          </a:bodyPr>
          <a:lstStyle/>
          <a:p>
            <a:r>
              <a:rPr lang="en-SG" dirty="0">
                <a:latin typeface="+mj-lt"/>
              </a:rPr>
              <a:t>Routing protocols are complex, hard to maintain/debug and incurred significant overhead. More so for wireless networks.</a:t>
            </a:r>
          </a:p>
          <a:p>
            <a:r>
              <a:rPr lang="en-SG" dirty="0">
                <a:latin typeface="+mj-lt"/>
              </a:rPr>
              <a:t>In practice, wireless network deployments are single-hop and routing is trivial. All stations/devices communicating directly with base stations</a:t>
            </a:r>
          </a:p>
          <a:p>
            <a:pPr lvl="1"/>
            <a:r>
              <a:rPr lang="en-SG" dirty="0">
                <a:latin typeface="+mj-lt"/>
              </a:rPr>
              <a:t>Example: </a:t>
            </a:r>
            <a:r>
              <a:rPr lang="en-SG" dirty="0" err="1">
                <a:latin typeface="+mj-lt"/>
              </a:rPr>
              <a:t>WiFi</a:t>
            </a:r>
            <a:r>
              <a:rPr lang="en-SG" dirty="0">
                <a:latin typeface="+mj-lt"/>
              </a:rPr>
              <a:t>, Cellular Network, LoRa</a:t>
            </a:r>
          </a:p>
          <a:p>
            <a:pPr lvl="1"/>
            <a:r>
              <a:rPr lang="en-SG" dirty="0">
                <a:latin typeface="+mj-lt"/>
              </a:rPr>
              <a:t>Can one-hop communication be always sufficient by using sufficiently long range radio and large number of base stations?  </a:t>
            </a:r>
          </a:p>
          <a:p>
            <a:endParaRPr lang="en-SG" dirty="0">
              <a:latin typeface="+mj-lt"/>
            </a:endParaRPr>
          </a:p>
          <a:p>
            <a:r>
              <a:rPr lang="en-SG" dirty="0">
                <a:latin typeface="+mj-lt"/>
              </a:rPr>
              <a:t>Why multi-hop routing? </a:t>
            </a:r>
          </a:p>
          <a:p>
            <a:pPr lvl="1"/>
            <a:r>
              <a:rPr lang="en-SG" dirty="0">
                <a:latin typeface="+mj-lt"/>
              </a:rPr>
              <a:t>Better in terms of reach/coverage for the same number of base stations</a:t>
            </a:r>
          </a:p>
          <a:p>
            <a:pPr lvl="1"/>
            <a:r>
              <a:rPr lang="en-SG" dirty="0"/>
              <a:t>P</a:t>
            </a:r>
            <a:r>
              <a:rPr lang="en-SG" dirty="0">
                <a:latin typeface="+mj-lt"/>
              </a:rPr>
              <a:t>rovides more routes, potentially more robust</a:t>
            </a:r>
          </a:p>
          <a:p>
            <a:pPr marL="0" indent="0">
              <a:buNone/>
            </a:pPr>
            <a:endParaRPr lang="en-SG" dirty="0"/>
          </a:p>
          <a:p>
            <a:endParaRPr lang="en-SG" dirty="0"/>
          </a:p>
        </p:txBody>
      </p:sp>
      <p:sp>
        <p:nvSpPr>
          <p:cNvPr id="5" name="Slide Number Placeholder 4">
            <a:extLst>
              <a:ext uri="{FF2B5EF4-FFF2-40B4-BE49-F238E27FC236}">
                <a16:creationId xmlns:a16="http://schemas.microsoft.com/office/drawing/2014/main" id="{1D120901-7431-4CCC-987D-9A0BDBFF8082}"/>
              </a:ext>
            </a:extLst>
          </p:cNvPr>
          <p:cNvSpPr>
            <a:spLocks noGrp="1"/>
          </p:cNvSpPr>
          <p:nvPr>
            <p:ph type="sldNum" sz="quarter" idx="12"/>
          </p:nvPr>
        </p:nvSpPr>
        <p:spPr/>
        <p:txBody>
          <a:bodyPr/>
          <a:lstStyle/>
          <a:p>
            <a:pPr>
              <a:defRPr/>
            </a:pPr>
            <a:fld id="{545B385C-BF7D-43AC-BB25-6B8CB276FE0D}" type="slidenum">
              <a:rPr lang="en-US" smtClean="0"/>
              <a:pPr>
                <a:defRPr/>
              </a:pPr>
              <a:t>6</a:t>
            </a:fld>
            <a:endParaRPr lang="en-US"/>
          </a:p>
        </p:txBody>
      </p:sp>
      <p:sp>
        <p:nvSpPr>
          <p:cNvPr id="7" name="Title 1">
            <a:extLst>
              <a:ext uri="{FF2B5EF4-FFF2-40B4-BE49-F238E27FC236}">
                <a16:creationId xmlns:a16="http://schemas.microsoft.com/office/drawing/2014/main" id="{AEEFB5DA-E081-94E8-94F6-440C3FE46E28}"/>
              </a:ext>
            </a:extLst>
          </p:cNvPr>
          <p:cNvSpPr>
            <a:spLocks noGrp="1"/>
          </p:cNvSpPr>
          <p:nvPr>
            <p:ph type="title"/>
          </p:nvPr>
        </p:nvSpPr>
        <p:spPr>
          <a:xfrm>
            <a:off x="729071" y="224448"/>
            <a:ext cx="10515600" cy="1325563"/>
          </a:xfrm>
        </p:spPr>
        <p:txBody>
          <a:bodyPr/>
          <a:lstStyle/>
          <a:p>
            <a:r>
              <a:rPr lang="en-US"/>
              <a:t>Performing routing in the wireless networks</a:t>
            </a:r>
          </a:p>
        </p:txBody>
      </p:sp>
    </p:spTree>
    <p:extLst>
      <p:ext uri="{BB962C8B-B14F-4D97-AF65-F5344CB8AC3E}">
        <p14:creationId xmlns:p14="http://schemas.microsoft.com/office/powerpoint/2010/main" val="935843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999A-3B73-1C46-BEB7-E8906F66D35B}"/>
              </a:ext>
            </a:extLst>
          </p:cNvPr>
          <p:cNvSpPr>
            <a:spLocks noGrp="1"/>
          </p:cNvSpPr>
          <p:nvPr>
            <p:ph type="title"/>
          </p:nvPr>
        </p:nvSpPr>
        <p:spPr/>
        <p:txBody>
          <a:bodyPr/>
          <a:lstStyle/>
          <a:p>
            <a:r>
              <a:rPr lang="en-US" dirty="0"/>
              <a:t>GSM</a:t>
            </a:r>
          </a:p>
        </p:txBody>
      </p:sp>
      <p:sp>
        <p:nvSpPr>
          <p:cNvPr id="3" name="Content Placeholder 2">
            <a:extLst>
              <a:ext uri="{FF2B5EF4-FFF2-40B4-BE49-F238E27FC236}">
                <a16:creationId xmlns:a16="http://schemas.microsoft.com/office/drawing/2014/main" id="{EA945BC0-F237-424E-9B43-0D2BBBFBF26D}"/>
              </a:ext>
            </a:extLst>
          </p:cNvPr>
          <p:cNvSpPr>
            <a:spLocks noGrp="1"/>
          </p:cNvSpPr>
          <p:nvPr>
            <p:ph idx="1"/>
          </p:nvPr>
        </p:nvSpPr>
        <p:spPr/>
        <p:txBody>
          <a:bodyPr/>
          <a:lstStyle/>
          <a:p>
            <a:r>
              <a:rPr lang="en-US" dirty="0">
                <a:latin typeface="+mj-lt"/>
                <a:cs typeface="Calibri" panose="020F0502020204030204" pitchFamily="34" charset="0"/>
              </a:rPr>
              <a:t>Modern 2G “GSM”?</a:t>
            </a:r>
          </a:p>
          <a:p>
            <a:endParaRPr lang="en-US" dirty="0">
              <a:latin typeface="+mj-lt"/>
              <a:cs typeface="Calibri" panose="020F0502020204030204" pitchFamily="34" charset="0"/>
            </a:endParaRPr>
          </a:p>
          <a:p>
            <a:r>
              <a:rPr lang="en-US" dirty="0">
                <a:latin typeface="+mj-lt"/>
                <a:cs typeface="Calibri" panose="020F0502020204030204" pitchFamily="34" charset="0"/>
              </a:rPr>
              <a:t>“</a:t>
            </a:r>
            <a:r>
              <a:rPr lang="en-US" u="sng" dirty="0">
                <a:latin typeface="+mj-lt"/>
                <a:cs typeface="Calibri" panose="020F0502020204030204" pitchFamily="34" charset="0"/>
              </a:rPr>
              <a:t>G</a:t>
            </a:r>
            <a:r>
              <a:rPr lang="en-US" dirty="0">
                <a:latin typeface="+mj-lt"/>
                <a:cs typeface="Calibri" panose="020F0502020204030204" pitchFamily="34" charset="0"/>
              </a:rPr>
              <a:t>lobal </a:t>
            </a:r>
            <a:r>
              <a:rPr lang="en-US" u="sng" dirty="0">
                <a:latin typeface="+mj-lt"/>
                <a:cs typeface="Calibri" panose="020F0502020204030204" pitchFamily="34" charset="0"/>
              </a:rPr>
              <a:t>S</a:t>
            </a:r>
            <a:r>
              <a:rPr lang="en-US" dirty="0">
                <a:latin typeface="+mj-lt"/>
                <a:cs typeface="Calibri" panose="020F0502020204030204" pitchFamily="34" charset="0"/>
              </a:rPr>
              <a:t>ystem for </a:t>
            </a:r>
            <a:r>
              <a:rPr lang="en-US" u="sng" dirty="0">
                <a:latin typeface="+mj-lt"/>
                <a:cs typeface="Calibri" panose="020F0502020204030204" pitchFamily="34" charset="0"/>
              </a:rPr>
              <a:t>M</a:t>
            </a:r>
            <a:r>
              <a:rPr lang="en-US" dirty="0">
                <a:latin typeface="+mj-lt"/>
                <a:cs typeface="Calibri" panose="020F0502020204030204" pitchFamily="34" charset="0"/>
              </a:rPr>
              <a:t>obile Communications”</a:t>
            </a:r>
          </a:p>
          <a:p>
            <a:pPr lvl="1"/>
            <a:r>
              <a:rPr lang="en-US" dirty="0">
                <a:latin typeface="+mj-lt"/>
                <a:cs typeface="Calibri" panose="020F0502020204030204" pitchFamily="34" charset="0"/>
              </a:rPr>
              <a:t>It is a standard [the dominant 2G]</a:t>
            </a:r>
          </a:p>
          <a:p>
            <a:pPr lvl="1"/>
            <a:r>
              <a:rPr lang="en-US" dirty="0">
                <a:latin typeface="+mj-lt"/>
                <a:cs typeface="Calibri" panose="020F0502020204030204" pitchFamily="34" charset="0"/>
              </a:rPr>
              <a:t>GSM meant “phone” for a while in parts of Europe</a:t>
            </a:r>
          </a:p>
          <a:p>
            <a:pPr lvl="1"/>
            <a:r>
              <a:rPr lang="en-US" dirty="0">
                <a:latin typeface="+mj-lt"/>
                <a:cs typeface="Calibri" panose="020F0502020204030204" pitchFamily="34" charset="0"/>
              </a:rPr>
              <a:t>GSMA is the </a:t>
            </a:r>
            <a:r>
              <a:rPr lang="en-US" u="sng" dirty="0">
                <a:latin typeface="+mj-lt"/>
                <a:cs typeface="Calibri" panose="020F0502020204030204" pitchFamily="34" charset="0"/>
              </a:rPr>
              <a:t>GSM</a:t>
            </a:r>
            <a:r>
              <a:rPr lang="en-US" dirty="0">
                <a:latin typeface="+mj-lt"/>
                <a:cs typeface="Calibri" panose="020F0502020204030204" pitchFamily="34" charset="0"/>
              </a:rPr>
              <a:t> </a:t>
            </a:r>
            <a:r>
              <a:rPr lang="en-US" u="sng" dirty="0">
                <a:latin typeface="+mj-lt"/>
                <a:cs typeface="Calibri" panose="020F0502020204030204" pitchFamily="34" charset="0"/>
              </a:rPr>
              <a:t>A</a:t>
            </a:r>
            <a:r>
              <a:rPr lang="en-US" dirty="0">
                <a:latin typeface="+mj-lt"/>
                <a:cs typeface="Calibri" panose="020F0502020204030204" pitchFamily="34" charset="0"/>
              </a:rPr>
              <a:t>ssociation; which a lot of people just call GSM</a:t>
            </a:r>
          </a:p>
          <a:p>
            <a:pPr lvl="2"/>
            <a:r>
              <a:rPr lang="en-US" dirty="0">
                <a:latin typeface="+mj-lt"/>
                <a:cs typeface="Calibri" panose="020F0502020204030204" pitchFamily="34" charset="0"/>
              </a:rPr>
              <a:t>Because GSM made [a] 3G and LTE [which is a 4g?] and 5g [</a:t>
            </a:r>
            <a:r>
              <a:rPr lang="en-US" dirty="0" err="1">
                <a:latin typeface="+mj-lt"/>
                <a:cs typeface="Calibri" panose="020F0502020204030204" pitchFamily="34" charset="0"/>
              </a:rPr>
              <a:t>ish</a:t>
            </a:r>
            <a:r>
              <a:rPr lang="en-US" dirty="0">
                <a:latin typeface="+mj-lt"/>
                <a:cs typeface="Calibri" panose="020F0502020204030204" pitchFamily="34" charset="0"/>
              </a:rPr>
              <a:t>! more next time]</a:t>
            </a:r>
          </a:p>
        </p:txBody>
      </p:sp>
      <p:sp>
        <p:nvSpPr>
          <p:cNvPr id="4" name="Slide Number Placeholder 3">
            <a:extLst>
              <a:ext uri="{FF2B5EF4-FFF2-40B4-BE49-F238E27FC236}">
                <a16:creationId xmlns:a16="http://schemas.microsoft.com/office/drawing/2014/main" id="{BA34FE87-79C0-CD42-8E70-02A1CDD77B10}"/>
              </a:ext>
            </a:extLst>
          </p:cNvPr>
          <p:cNvSpPr>
            <a:spLocks noGrp="1"/>
          </p:cNvSpPr>
          <p:nvPr>
            <p:ph type="sldNum" sz="quarter" idx="12"/>
          </p:nvPr>
        </p:nvSpPr>
        <p:spPr/>
        <p:txBody>
          <a:bodyPr/>
          <a:lstStyle/>
          <a:p>
            <a:pPr algn="r"/>
            <a:fld id="{434A358D-2637-E146-A3BD-05BD470B507B}" type="slidenum">
              <a:rPr lang="en-US" smtClean="0"/>
              <a:pPr algn="r"/>
              <a:t>60</a:t>
            </a:fld>
            <a:endParaRPr lang="en-US" dirty="0"/>
          </a:p>
        </p:txBody>
      </p:sp>
    </p:spTree>
    <p:extLst>
      <p:ext uri="{BB962C8B-B14F-4D97-AF65-F5344CB8AC3E}">
        <p14:creationId xmlns:p14="http://schemas.microsoft.com/office/powerpoint/2010/main" val="416997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Grp="1" noChangeArrowheads="1"/>
          </p:cNvSpPr>
          <p:nvPr>
            <p:ph type="title"/>
          </p:nvPr>
        </p:nvSpPr>
        <p:spPr>
          <a:xfrm>
            <a:off x="564573" y="306386"/>
            <a:ext cx="7848600" cy="838200"/>
          </a:xfrm>
        </p:spPr>
        <p:txBody>
          <a:bodyPr/>
          <a:lstStyle/>
          <a:p>
            <a:pPr marL="342900" indent="-342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GSM Short Message Service</a:t>
            </a:r>
          </a:p>
        </p:txBody>
      </p:sp>
      <p:sp>
        <p:nvSpPr>
          <p:cNvPr id="48131" name="Rectangle 2"/>
          <p:cNvSpPr>
            <a:spLocks noGrp="1" noChangeArrowheads="1"/>
          </p:cNvSpPr>
          <p:nvPr>
            <p:ph idx="1"/>
          </p:nvPr>
        </p:nvSpPr>
        <p:spPr>
          <a:xfrm>
            <a:off x="564573" y="1295401"/>
            <a:ext cx="10934700" cy="5126181"/>
          </a:xfrm>
        </p:spPr>
        <p:txBody>
          <a:bodyPr/>
          <a:lstStyle/>
          <a:p>
            <a:pPr>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Short Message Service (SMS) provides a connectionless transfer of messages with low capacity and long latency performance</a:t>
            </a:r>
          </a:p>
          <a:p>
            <a:pPr>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Each short message can contain up to 140 octets (or 160 7- bit characters)</a:t>
            </a:r>
            <a:r>
              <a:rPr lang="ar-SA" dirty="0">
                <a:latin typeface="+mj-lt"/>
                <a:cs typeface="Arial" charset="0"/>
              </a:rPr>
              <a:t>‏</a:t>
            </a:r>
            <a:endParaRPr lang="en-SG" dirty="0">
              <a:latin typeface="+mj-lt"/>
            </a:endParaRPr>
          </a:p>
          <a:p>
            <a:pPr>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Messages are transported on the GSM SDCCH </a:t>
            </a:r>
            <a:r>
              <a:rPr lang="en-SG" dirty="0" err="1">
                <a:latin typeface="+mj-lt"/>
              </a:rPr>
              <a:t>signaling</a:t>
            </a:r>
            <a:r>
              <a:rPr lang="en-SG" dirty="0">
                <a:latin typeface="+mj-lt"/>
              </a:rPr>
              <a:t> channels</a:t>
            </a:r>
          </a:p>
          <a:p>
            <a:pPr>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Two types of SMS have been defined:</a:t>
            </a:r>
          </a:p>
          <a:p>
            <a:pPr lvl="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Cell broadcast service</a:t>
            </a:r>
          </a:p>
          <a:p>
            <a:pPr lvl="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Point-to-point service</a:t>
            </a:r>
          </a:p>
        </p:txBody>
      </p:sp>
      <p:sp>
        <p:nvSpPr>
          <p:cNvPr id="2" name="Slide Number Placeholder 1"/>
          <p:cNvSpPr>
            <a:spLocks noGrp="1"/>
          </p:cNvSpPr>
          <p:nvPr>
            <p:ph type="sldNum" sz="quarter" idx="12"/>
          </p:nvPr>
        </p:nvSpPr>
        <p:spPr/>
        <p:txBody>
          <a:bodyPr/>
          <a:lstStyle/>
          <a:p>
            <a:fld id="{69E57DC2-970A-4B3E-BB1C-7A09969E49DF}" type="slidenum">
              <a:rPr lang="en-US" smtClean="0"/>
              <a:t>61</a:t>
            </a:fld>
            <a:endParaRPr lang="en-US" dirty="0"/>
          </a:p>
        </p:txBody>
      </p:sp>
    </p:spTree>
    <p:custDataLst>
      <p:tags r:id="rId1"/>
    </p:custDataLst>
    <p:extLst>
      <p:ext uri="{BB962C8B-B14F-4D97-AF65-F5344CB8AC3E}">
        <p14:creationId xmlns:p14="http://schemas.microsoft.com/office/powerpoint/2010/main" val="9828695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32834-4604-0146-9562-6D48743CD571}"/>
              </a:ext>
            </a:extLst>
          </p:cNvPr>
          <p:cNvSpPr>
            <a:spLocks noGrp="1"/>
          </p:cNvSpPr>
          <p:nvPr>
            <p:ph type="title"/>
          </p:nvPr>
        </p:nvSpPr>
        <p:spPr/>
        <p:txBody>
          <a:bodyPr/>
          <a:lstStyle/>
          <a:p>
            <a:r>
              <a:rPr lang="en-US" dirty="0"/>
              <a:t>GSM evolved over time to add data</a:t>
            </a:r>
          </a:p>
        </p:txBody>
      </p:sp>
      <p:sp>
        <p:nvSpPr>
          <p:cNvPr id="3" name="Content Placeholder 2">
            <a:extLst>
              <a:ext uri="{FF2B5EF4-FFF2-40B4-BE49-F238E27FC236}">
                <a16:creationId xmlns:a16="http://schemas.microsoft.com/office/drawing/2014/main" id="{7F2CD619-232C-8B4A-8140-8A19C93C22E8}"/>
              </a:ext>
            </a:extLst>
          </p:cNvPr>
          <p:cNvSpPr>
            <a:spLocks noGrp="1"/>
          </p:cNvSpPr>
          <p:nvPr>
            <p:ph idx="1"/>
          </p:nvPr>
        </p:nvSpPr>
        <p:spPr/>
        <p:txBody>
          <a:bodyPr>
            <a:normAutofit lnSpcReduction="10000"/>
          </a:bodyPr>
          <a:lstStyle/>
          <a:p>
            <a:r>
              <a:rPr lang="en-US" dirty="0">
                <a:latin typeface="+mj-lt"/>
              </a:rPr>
              <a:t>GSM was voice-only at first</a:t>
            </a:r>
          </a:p>
          <a:p>
            <a:pPr lvl="1"/>
            <a:endParaRPr lang="en-US" dirty="0">
              <a:latin typeface="+mj-lt"/>
            </a:endParaRPr>
          </a:p>
          <a:p>
            <a:r>
              <a:rPr lang="en-US" dirty="0">
                <a:latin typeface="+mj-lt"/>
              </a:rPr>
              <a:t>Then overlaid data on the voice channel</a:t>
            </a:r>
          </a:p>
          <a:p>
            <a:pPr lvl="1"/>
            <a:r>
              <a:rPr lang="en-US" dirty="0">
                <a:latin typeface="+mj-lt"/>
              </a:rPr>
              <a:t>Circuit Switched Data (CSD)</a:t>
            </a:r>
          </a:p>
          <a:p>
            <a:pPr lvl="2"/>
            <a:r>
              <a:rPr lang="en-US" dirty="0">
                <a:latin typeface="+mj-lt"/>
              </a:rPr>
              <a:t>9.6 — 14.4 kb/s</a:t>
            </a:r>
          </a:p>
          <a:p>
            <a:pPr lvl="2"/>
            <a:r>
              <a:rPr lang="en-US" dirty="0">
                <a:latin typeface="+mj-lt"/>
              </a:rPr>
              <a:t>Previous hacks were literally cell phone calling a modem (~3.5 kb/s); same concept</a:t>
            </a:r>
          </a:p>
          <a:p>
            <a:pPr lvl="2"/>
            <a:endParaRPr lang="en-US" dirty="0">
              <a:latin typeface="+mj-lt"/>
            </a:endParaRPr>
          </a:p>
          <a:p>
            <a:r>
              <a:rPr lang="en-US" dirty="0">
                <a:latin typeface="+mj-lt"/>
              </a:rPr>
              <a:t>Then added actual packetized data [“2.5G”]</a:t>
            </a:r>
          </a:p>
          <a:p>
            <a:pPr lvl="1"/>
            <a:r>
              <a:rPr lang="en-US" dirty="0">
                <a:latin typeface="+mj-lt"/>
              </a:rPr>
              <a:t>General Packet Radio Service (GPRS)</a:t>
            </a:r>
          </a:p>
          <a:p>
            <a:pPr lvl="2"/>
            <a:r>
              <a:rPr lang="en-US" dirty="0">
                <a:latin typeface="+mj-lt"/>
              </a:rPr>
              <a:t>Throughput 9.2 – 21.55 </a:t>
            </a:r>
            <a:r>
              <a:rPr lang="en-US" dirty="0" err="1">
                <a:latin typeface="+mj-lt"/>
              </a:rPr>
              <a:t>kbit</a:t>
            </a:r>
            <a:r>
              <a:rPr lang="en-US" dirty="0">
                <a:latin typeface="+mj-lt"/>
              </a:rPr>
              <a:t>/s/timeslot	[goodput 8-20 </a:t>
            </a:r>
            <a:r>
              <a:rPr lang="en-US" dirty="0" err="1">
                <a:latin typeface="+mj-lt"/>
              </a:rPr>
              <a:t>kbit</a:t>
            </a:r>
            <a:r>
              <a:rPr lang="en-US" dirty="0">
                <a:latin typeface="+mj-lt"/>
              </a:rPr>
              <a:t>/s/timeslot]</a:t>
            </a:r>
          </a:p>
          <a:p>
            <a:pPr lvl="1"/>
            <a:r>
              <a:rPr lang="en-US" dirty="0">
                <a:latin typeface="+mj-lt"/>
              </a:rPr>
              <a:t>Enhanced Data Rates for GSM Evolution (EDGE)</a:t>
            </a:r>
          </a:p>
          <a:p>
            <a:endParaRPr lang="en-US" dirty="0"/>
          </a:p>
        </p:txBody>
      </p:sp>
      <p:sp>
        <p:nvSpPr>
          <p:cNvPr id="4" name="Slide Number Placeholder 3">
            <a:extLst>
              <a:ext uri="{FF2B5EF4-FFF2-40B4-BE49-F238E27FC236}">
                <a16:creationId xmlns:a16="http://schemas.microsoft.com/office/drawing/2014/main" id="{C2A6236B-BE9F-ED40-A7CB-0DF15709F009}"/>
              </a:ext>
            </a:extLst>
          </p:cNvPr>
          <p:cNvSpPr>
            <a:spLocks noGrp="1"/>
          </p:cNvSpPr>
          <p:nvPr>
            <p:ph type="sldNum" sz="quarter" idx="12"/>
          </p:nvPr>
        </p:nvSpPr>
        <p:spPr/>
        <p:txBody>
          <a:bodyPr/>
          <a:lstStyle/>
          <a:p>
            <a:pPr algn="r"/>
            <a:fld id="{434A358D-2637-E146-A3BD-05BD470B507B}" type="slidenum">
              <a:rPr lang="en-US" smtClean="0"/>
              <a:pPr algn="r"/>
              <a:t>62</a:t>
            </a:fld>
            <a:endParaRPr lang="en-US" dirty="0"/>
          </a:p>
        </p:txBody>
      </p:sp>
    </p:spTree>
    <p:extLst>
      <p:ext uri="{BB962C8B-B14F-4D97-AF65-F5344CB8AC3E}">
        <p14:creationId xmlns:p14="http://schemas.microsoft.com/office/powerpoint/2010/main" val="1882231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679884" y="352425"/>
            <a:ext cx="7761287" cy="835025"/>
          </a:xfrm>
        </p:spPr>
        <p:txBody>
          <a:bodyPr/>
          <a:lstStyle/>
          <a:p>
            <a:pPr marL="342900" indent="-342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Moving to 3G Systems</a:t>
            </a:r>
          </a:p>
        </p:txBody>
      </p:sp>
      <p:sp>
        <p:nvSpPr>
          <p:cNvPr id="49155" name="Rectangle 2"/>
          <p:cNvSpPr>
            <a:spLocks noGrp="1" noChangeArrowheads="1"/>
          </p:cNvSpPr>
          <p:nvPr>
            <p:ph idx="1"/>
          </p:nvPr>
        </p:nvSpPr>
        <p:spPr>
          <a:xfrm>
            <a:off x="789709" y="1555750"/>
            <a:ext cx="10439400" cy="4800600"/>
          </a:xfrm>
        </p:spPr>
        <p:txBody>
          <a:bodyPr/>
          <a:lstStyle/>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Provides high-speed wireless communication for multimedia</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Voice: quality comparable to PSTN</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Data: 144kpbs for high-speed user (driving), 384kpbs for slowly moving user (walking) and 2.048Mbps for stationary user</a:t>
            </a: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2.5G Systems</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GPRS/EDGE (GSM)</a:t>
            </a:r>
            <a:r>
              <a:rPr lang="ar-SA" dirty="0">
                <a:latin typeface="+mj-lt"/>
                <a:cs typeface="Arial" charset="0"/>
              </a:rPr>
              <a:t>‏</a:t>
            </a:r>
            <a:endParaRPr lang="en-US" dirty="0">
              <a:latin typeface="+mj-lt"/>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63</a:t>
            </a:fld>
            <a:endParaRPr lang="en-US" dirty="0"/>
          </a:p>
        </p:txBody>
      </p:sp>
    </p:spTree>
    <p:custDataLst>
      <p:tags r:id="rId1"/>
    </p:custDataLst>
    <p:extLst>
      <p:ext uri="{BB962C8B-B14F-4D97-AF65-F5344CB8AC3E}">
        <p14:creationId xmlns:p14="http://schemas.microsoft.com/office/powerpoint/2010/main" val="28355888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CF0-1382-BF46-B4B7-BFA28076E5BC}"/>
              </a:ext>
            </a:extLst>
          </p:cNvPr>
          <p:cNvSpPr>
            <a:spLocks noGrp="1"/>
          </p:cNvSpPr>
          <p:nvPr>
            <p:ph type="title"/>
          </p:nvPr>
        </p:nvSpPr>
        <p:spPr>
          <a:xfrm>
            <a:off x="838200" y="221001"/>
            <a:ext cx="10515600" cy="1325563"/>
          </a:xfrm>
        </p:spPr>
        <p:txBody>
          <a:bodyPr/>
          <a:lstStyle/>
          <a:p>
            <a:r>
              <a:rPr lang="en-US" dirty="0"/>
              <a:t>So what did [*]G provide?</a:t>
            </a:r>
          </a:p>
        </p:txBody>
      </p:sp>
      <p:sp>
        <p:nvSpPr>
          <p:cNvPr id="3" name="Content Placeholder 2">
            <a:extLst>
              <a:ext uri="{FF2B5EF4-FFF2-40B4-BE49-F238E27FC236}">
                <a16:creationId xmlns:a16="http://schemas.microsoft.com/office/drawing/2014/main" id="{F9157F01-6D66-814F-8506-EFB39A92BB67}"/>
              </a:ext>
            </a:extLst>
          </p:cNvPr>
          <p:cNvSpPr>
            <a:spLocks noGrp="1"/>
          </p:cNvSpPr>
          <p:nvPr>
            <p:ph idx="1"/>
          </p:nvPr>
        </p:nvSpPr>
        <p:spPr>
          <a:xfrm>
            <a:off x="838200" y="1672410"/>
            <a:ext cx="2659743" cy="1493162"/>
          </a:xfrm>
        </p:spPr>
        <p:txBody>
          <a:bodyPr>
            <a:normAutofit/>
          </a:bodyPr>
          <a:lstStyle/>
          <a:p>
            <a:pPr marL="0" indent="0">
              <a:buNone/>
            </a:pPr>
            <a:r>
              <a:rPr lang="en-US" dirty="0">
                <a:latin typeface="+mj-lt"/>
              </a:rPr>
              <a:t>Biggest thing is throughput</a:t>
            </a:r>
          </a:p>
          <a:p>
            <a:pPr lvl="1"/>
            <a:endParaRPr lang="en-US" dirty="0">
              <a:latin typeface="+mj-lt"/>
            </a:endParaRPr>
          </a:p>
        </p:txBody>
      </p:sp>
      <p:sp>
        <p:nvSpPr>
          <p:cNvPr id="4" name="Slide Number Placeholder 3">
            <a:extLst>
              <a:ext uri="{FF2B5EF4-FFF2-40B4-BE49-F238E27FC236}">
                <a16:creationId xmlns:a16="http://schemas.microsoft.com/office/drawing/2014/main" id="{A320977E-FD98-BA4C-B0DC-6639455C4EA4}"/>
              </a:ext>
            </a:extLst>
          </p:cNvPr>
          <p:cNvSpPr>
            <a:spLocks noGrp="1"/>
          </p:cNvSpPr>
          <p:nvPr>
            <p:ph type="sldNum" sz="quarter" idx="12"/>
          </p:nvPr>
        </p:nvSpPr>
        <p:spPr/>
        <p:txBody>
          <a:bodyPr/>
          <a:lstStyle/>
          <a:p>
            <a:pPr algn="r"/>
            <a:fld id="{434A358D-2637-E146-A3BD-05BD470B507B}" type="slidenum">
              <a:rPr lang="en-US" smtClean="0"/>
              <a:pPr algn="r"/>
              <a:t>64</a:t>
            </a:fld>
            <a:endParaRPr lang="en-US" dirty="0"/>
          </a:p>
        </p:txBody>
      </p:sp>
      <p:pic>
        <p:nvPicPr>
          <p:cNvPr id="6" name="Picture 5">
            <a:extLst>
              <a:ext uri="{FF2B5EF4-FFF2-40B4-BE49-F238E27FC236}">
                <a16:creationId xmlns:a16="http://schemas.microsoft.com/office/drawing/2014/main" id="{94E9ADD6-6E30-9646-AE67-02CC274C71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2658" y="1590948"/>
            <a:ext cx="6201228" cy="4850246"/>
          </a:xfrm>
          <a:prstGeom prst="rect">
            <a:avLst/>
          </a:prstGeom>
          <a:ln>
            <a:solidFill>
              <a:schemeClr val="tx1"/>
            </a:solidFill>
          </a:ln>
        </p:spPr>
      </p:pic>
      <p:sp>
        <p:nvSpPr>
          <p:cNvPr id="7" name="TextBox 6">
            <a:extLst>
              <a:ext uri="{FF2B5EF4-FFF2-40B4-BE49-F238E27FC236}">
                <a16:creationId xmlns:a16="http://schemas.microsoft.com/office/drawing/2014/main" id="{BE735C8D-E752-CF48-A6A9-2F2FD2CE7A34}"/>
              </a:ext>
            </a:extLst>
          </p:cNvPr>
          <p:cNvSpPr txBox="1"/>
          <p:nvPr/>
        </p:nvSpPr>
        <p:spPr>
          <a:xfrm>
            <a:off x="4049485" y="6441193"/>
            <a:ext cx="5508704" cy="235898"/>
          </a:xfrm>
          <a:prstGeom prst="rect">
            <a:avLst/>
          </a:prstGeom>
          <a:noFill/>
        </p:spPr>
        <p:txBody>
          <a:bodyPr wrap="squar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Terahertz Band: The Last Piece of RF Spectrum Puzzle for Communication Systems (preprint;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Elayan</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et al.)</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187065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668482" y="263236"/>
            <a:ext cx="7200900" cy="1485900"/>
          </a:xfrm>
        </p:spPr>
        <p:txBody>
          <a:bodyPr/>
          <a:lstStyle/>
          <a:p>
            <a:pPr marL="342900" indent="-342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3G Systems and beyond</a:t>
            </a:r>
          </a:p>
        </p:txBody>
      </p:sp>
      <p:sp>
        <p:nvSpPr>
          <p:cNvPr id="49155" name="Rectangle 2"/>
          <p:cNvSpPr>
            <a:spLocks noGrp="1" noChangeArrowheads="1"/>
          </p:cNvSpPr>
          <p:nvPr>
            <p:ph idx="1"/>
          </p:nvPr>
        </p:nvSpPr>
        <p:spPr>
          <a:xfrm>
            <a:off x="852054" y="1749136"/>
            <a:ext cx="10903528" cy="4572000"/>
          </a:xfrm>
        </p:spPr>
        <p:txBody>
          <a:bodyPr>
            <a:normAutofit/>
          </a:bodyPr>
          <a:lstStyle/>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CDMA-based 3G systems more widely accepted</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CDMA 2000 in US</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UMTS in Europe</a:t>
            </a: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latin typeface="+mj-lt"/>
            </a:endParaRP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3.5G Systems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HSPA</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b="1" dirty="0">
                <a:solidFill>
                  <a:srgbClr val="0070C0"/>
                </a:solidFill>
                <a:latin typeface="+mj-lt"/>
              </a:rPr>
              <a:t>Moving from circuit-based to packet-based</a:t>
            </a: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latin typeface="+mj-lt"/>
            </a:endParaRP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Fourth Generation – ITU specifications:</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target peak data rates of up to 100 Mbit/s for high mobility, 1 </a:t>
            </a:r>
            <a:r>
              <a:rPr lang="en-SG" dirty="0" err="1">
                <a:latin typeface="+mj-lt"/>
              </a:rPr>
              <a:t>Gbit</a:t>
            </a:r>
            <a:r>
              <a:rPr lang="en-SG" dirty="0">
                <a:latin typeface="+mj-lt"/>
              </a:rPr>
              <a:t>/s for low mobility</a:t>
            </a:r>
            <a:endParaRPr lang="en-US" dirty="0">
              <a:latin typeface="+mj-lt"/>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65</a:t>
            </a:fld>
            <a:endParaRPr lang="en-US" dirty="0"/>
          </a:p>
        </p:txBody>
      </p:sp>
    </p:spTree>
    <p:custDataLst>
      <p:tags r:id="rId1"/>
    </p:custDataLst>
    <p:extLst>
      <p:ext uri="{BB962C8B-B14F-4D97-AF65-F5344CB8AC3E}">
        <p14:creationId xmlns:p14="http://schemas.microsoft.com/office/powerpoint/2010/main" val="429181890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dirty="0"/>
              <a:t>Development of 4G, 5G and beyond: 3GPP Project</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dirty="0">
                <a:latin typeface="+mj-lt"/>
              </a:rPr>
              <a:t>3</a:t>
            </a:r>
            <a:r>
              <a:rPr lang="en-US" baseline="30000" dirty="0">
                <a:latin typeface="+mj-lt"/>
              </a:rPr>
              <a:t>rd</a:t>
            </a:r>
            <a:r>
              <a:rPr lang="en-US" dirty="0">
                <a:latin typeface="+mj-lt"/>
              </a:rPr>
              <a:t> Generation Partnership Project (3GPP)</a:t>
            </a:r>
          </a:p>
          <a:p>
            <a:pPr lvl="1"/>
            <a:endParaRPr lang="en-US" dirty="0">
              <a:latin typeface="+mj-lt"/>
            </a:endParaRPr>
          </a:p>
          <a:p>
            <a:r>
              <a:rPr lang="en-US" dirty="0">
                <a:latin typeface="+mj-lt"/>
              </a:rPr>
              <a:t>Industry alliance for development of telecoms standards</a:t>
            </a:r>
          </a:p>
          <a:p>
            <a:pPr lvl="1"/>
            <a:r>
              <a:rPr lang="en-US" dirty="0">
                <a:latin typeface="+mj-lt"/>
              </a:rPr>
              <a:t>Established around 1998</a:t>
            </a:r>
          </a:p>
          <a:p>
            <a:pPr lvl="1"/>
            <a:r>
              <a:rPr lang="en-US" dirty="0">
                <a:latin typeface="+mj-lt"/>
              </a:rPr>
              <a:t>Makes “Releases” which are roughly analogous to IEEE standards/versions</a:t>
            </a:r>
          </a:p>
          <a:p>
            <a:pPr lvl="2"/>
            <a:r>
              <a:rPr lang="en-US" dirty="0">
                <a:latin typeface="+mj-lt"/>
              </a:rPr>
              <a:t>Release 8 (2008) LTE ~4G</a:t>
            </a:r>
          </a:p>
          <a:p>
            <a:pPr lvl="2"/>
            <a:r>
              <a:rPr lang="en-US" dirty="0">
                <a:latin typeface="+mj-lt"/>
              </a:rPr>
              <a:t>Release 15 (2018) NR (New Radio) ~5G</a:t>
            </a:r>
          </a:p>
          <a:p>
            <a:pPr lvl="1"/>
            <a:endParaRPr lang="en-US" dirty="0">
              <a:latin typeface="+mj-lt"/>
            </a:endParaRPr>
          </a:p>
          <a:p>
            <a:r>
              <a:rPr lang="en-US" dirty="0">
                <a:latin typeface="+mj-lt"/>
              </a:rPr>
              <a:t>Focused on the practical</a:t>
            </a:r>
          </a:p>
          <a:p>
            <a:pPr lvl="1"/>
            <a:r>
              <a:rPr lang="en-US" dirty="0">
                <a:latin typeface="+mj-lt"/>
              </a:rPr>
              <a:t>ITU post-hoc defined “4G”, 3GPP defined LTE and LTE_________</a:t>
            </a: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66</a:t>
            </a:fld>
            <a:endParaRPr lang="en-US"/>
          </a:p>
        </p:txBody>
      </p:sp>
    </p:spTree>
    <p:extLst>
      <p:ext uri="{BB962C8B-B14F-4D97-AF65-F5344CB8AC3E}">
        <p14:creationId xmlns:p14="http://schemas.microsoft.com/office/powerpoint/2010/main" val="16838204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651164" y="304800"/>
            <a:ext cx="7543800" cy="911225"/>
          </a:xfrm>
        </p:spPr>
        <p:txBody>
          <a:bodyPr>
            <a:normAutofit/>
          </a:bodyPr>
          <a:lstStyle/>
          <a:p>
            <a:r>
              <a:rPr lang="en-US" dirty="0"/>
              <a:t>Different LTE Releases</a:t>
            </a:r>
            <a:endParaRPr lang="en-SG" dirty="0"/>
          </a:p>
        </p:txBody>
      </p:sp>
      <p:sp>
        <p:nvSpPr>
          <p:cNvPr id="54275" name="Content Placeholder 2"/>
          <p:cNvSpPr>
            <a:spLocks noGrp="1"/>
          </p:cNvSpPr>
          <p:nvPr>
            <p:ph idx="1"/>
          </p:nvPr>
        </p:nvSpPr>
        <p:spPr>
          <a:xfrm>
            <a:off x="838200" y="1506311"/>
            <a:ext cx="10889672" cy="5029200"/>
          </a:xfrm>
        </p:spPr>
        <p:txBody>
          <a:bodyPr>
            <a:normAutofit/>
          </a:bodyPr>
          <a:lstStyle/>
          <a:p>
            <a:r>
              <a:rPr lang="en-US" dirty="0">
                <a:latin typeface="+mj-lt"/>
              </a:rPr>
              <a:t>Release 8 (2008) </a:t>
            </a:r>
          </a:p>
          <a:p>
            <a:pPr lvl="1"/>
            <a:r>
              <a:rPr lang="en-US" sz="2800" dirty="0">
                <a:latin typeface="+mj-lt"/>
              </a:rPr>
              <a:t>Peak Rate: downlink 300 Mb/s, uplink 75 Mb/s</a:t>
            </a:r>
          </a:p>
          <a:p>
            <a:pPr lvl="1"/>
            <a:r>
              <a:rPr lang="en-US" sz="2800" dirty="0">
                <a:latin typeface="+mj-lt"/>
              </a:rPr>
              <a:t>a one-way radio-network delay of less than 5ms</a:t>
            </a:r>
          </a:p>
          <a:p>
            <a:r>
              <a:rPr lang="en-US" dirty="0">
                <a:latin typeface="+mj-lt"/>
              </a:rPr>
              <a:t>Release 9 (2009) </a:t>
            </a:r>
          </a:p>
          <a:p>
            <a:pPr lvl="1"/>
            <a:r>
              <a:rPr lang="en-US" sz="2800" dirty="0">
                <a:latin typeface="+mj-lt"/>
              </a:rPr>
              <a:t>Support for broadcast/multicast services, positioning services, and enhanced emergency-call functionality</a:t>
            </a:r>
          </a:p>
          <a:p>
            <a:r>
              <a:rPr lang="en-US" dirty="0">
                <a:latin typeface="+mj-lt"/>
              </a:rPr>
              <a:t>Release 10 and beyond – LTE Advanced</a:t>
            </a:r>
            <a:endParaRPr lang="en-SG" dirty="0">
              <a:latin typeface="+mj-lt"/>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67</a:t>
            </a:fld>
            <a:endParaRPr lang="en-US" dirty="0"/>
          </a:p>
        </p:txBody>
      </p:sp>
    </p:spTree>
    <p:custDataLst>
      <p:tags r:id="rId1"/>
    </p:custDataLst>
    <p:extLst>
      <p:ext uri="{BB962C8B-B14F-4D97-AF65-F5344CB8AC3E}">
        <p14:creationId xmlns:p14="http://schemas.microsoft.com/office/powerpoint/2010/main" val="41600375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337F-C53B-4B99-B68D-FFE4F4499D2B}"/>
              </a:ext>
            </a:extLst>
          </p:cNvPr>
          <p:cNvSpPr>
            <a:spLocks noGrp="1"/>
          </p:cNvSpPr>
          <p:nvPr>
            <p:ph type="title"/>
          </p:nvPr>
        </p:nvSpPr>
        <p:spPr/>
        <p:txBody>
          <a:bodyPr/>
          <a:lstStyle/>
          <a:p>
            <a:r>
              <a:rPr lang="en-US"/>
              <a:t>LTE Categories</a:t>
            </a:r>
            <a:endParaRPr lang="en-US" dirty="0"/>
          </a:p>
        </p:txBody>
      </p:sp>
      <p:sp>
        <p:nvSpPr>
          <p:cNvPr id="3" name="Content Placeholder 2">
            <a:extLst>
              <a:ext uri="{FF2B5EF4-FFF2-40B4-BE49-F238E27FC236}">
                <a16:creationId xmlns:a16="http://schemas.microsoft.com/office/drawing/2014/main" id="{AA51DF6C-B107-43E4-9017-430F69233811}"/>
              </a:ext>
            </a:extLst>
          </p:cNvPr>
          <p:cNvSpPr>
            <a:spLocks noGrp="1"/>
          </p:cNvSpPr>
          <p:nvPr>
            <p:ph idx="1"/>
          </p:nvPr>
        </p:nvSpPr>
        <p:spPr>
          <a:xfrm>
            <a:off x="609601" y="1600201"/>
            <a:ext cx="6042527" cy="4525963"/>
          </a:xfrm>
        </p:spPr>
        <p:txBody>
          <a:bodyPr>
            <a:normAutofit/>
          </a:bodyPr>
          <a:lstStyle/>
          <a:p>
            <a:r>
              <a:rPr lang="en-US" dirty="0">
                <a:latin typeface="+mj-lt"/>
              </a:rPr>
              <a:t>Different equipment supports different “categories” of LTE</a:t>
            </a:r>
          </a:p>
          <a:p>
            <a:pPr lvl="1"/>
            <a:r>
              <a:rPr lang="en-US" dirty="0">
                <a:latin typeface="+mj-lt"/>
              </a:rPr>
              <a:t>Maximum MCS index supported</a:t>
            </a:r>
          </a:p>
          <a:p>
            <a:endParaRPr lang="en-US" dirty="0">
              <a:latin typeface="+mj-lt"/>
            </a:endParaRPr>
          </a:p>
          <a:p>
            <a:r>
              <a:rPr lang="en-US" dirty="0">
                <a:latin typeface="+mj-lt"/>
              </a:rPr>
              <a:t>Examples</a:t>
            </a:r>
          </a:p>
          <a:p>
            <a:pPr lvl="1"/>
            <a:r>
              <a:rPr lang="en-US" dirty="0">
                <a:latin typeface="+mj-lt"/>
              </a:rPr>
              <a:t>iPhone 6 (2015): Cat 4</a:t>
            </a:r>
          </a:p>
          <a:p>
            <a:pPr lvl="1"/>
            <a:r>
              <a:rPr lang="en-US" dirty="0">
                <a:latin typeface="+mj-lt"/>
              </a:rPr>
              <a:t>Pixel 3 (2018): Cat 16</a:t>
            </a:r>
          </a:p>
          <a:p>
            <a:pPr lvl="1"/>
            <a:endParaRPr lang="en-US" dirty="0"/>
          </a:p>
        </p:txBody>
      </p:sp>
      <p:sp>
        <p:nvSpPr>
          <p:cNvPr id="4" name="Slide Number Placeholder 3">
            <a:extLst>
              <a:ext uri="{FF2B5EF4-FFF2-40B4-BE49-F238E27FC236}">
                <a16:creationId xmlns:a16="http://schemas.microsoft.com/office/drawing/2014/main" id="{A0A55381-CB0E-41A4-A843-0863B4344771}"/>
              </a:ext>
            </a:extLst>
          </p:cNvPr>
          <p:cNvSpPr>
            <a:spLocks noGrp="1"/>
          </p:cNvSpPr>
          <p:nvPr>
            <p:ph type="sldNum" sz="quarter" idx="12"/>
          </p:nvPr>
        </p:nvSpPr>
        <p:spPr/>
        <p:txBody>
          <a:bodyPr/>
          <a:lstStyle/>
          <a:p>
            <a:fld id="{0778C724-3839-4D76-A707-B4C23905D055}" type="slidenum">
              <a:rPr lang="en-US" smtClean="0"/>
              <a:pPr/>
              <a:t>68</a:t>
            </a:fld>
            <a:endParaRPr lang="en-US"/>
          </a:p>
        </p:txBody>
      </p:sp>
      <p:grpSp>
        <p:nvGrpSpPr>
          <p:cNvPr id="12" name="Group 11">
            <a:extLst>
              <a:ext uri="{FF2B5EF4-FFF2-40B4-BE49-F238E27FC236}">
                <a16:creationId xmlns:a16="http://schemas.microsoft.com/office/drawing/2014/main" id="{10AFEE6F-1F18-4A1D-A0DA-7BCD6BB922CC}"/>
              </a:ext>
            </a:extLst>
          </p:cNvPr>
          <p:cNvGrpSpPr/>
          <p:nvPr/>
        </p:nvGrpSpPr>
        <p:grpSpPr>
          <a:xfrm>
            <a:off x="6846967" y="136525"/>
            <a:ext cx="4784228" cy="6121400"/>
            <a:chOff x="3602286" y="3263900"/>
            <a:chExt cx="4784228" cy="6121400"/>
          </a:xfrm>
        </p:grpSpPr>
        <p:pic>
          <p:nvPicPr>
            <p:cNvPr id="10" name="Picture 9">
              <a:extLst>
                <a:ext uri="{FF2B5EF4-FFF2-40B4-BE49-F238E27FC236}">
                  <a16:creationId xmlns:a16="http://schemas.microsoft.com/office/drawing/2014/main" id="{66556056-F07A-477D-A8A8-543B37372669}"/>
                </a:ext>
              </a:extLst>
            </p:cNvPr>
            <p:cNvPicPr>
              <a:picLocks noChangeAspect="1"/>
            </p:cNvPicPr>
            <p:nvPr/>
          </p:nvPicPr>
          <p:blipFill rotWithShape="1">
            <a:blip r:embed="rId3"/>
            <a:srcRect t="24074"/>
            <a:stretch/>
          </p:blipFill>
          <p:spPr>
            <a:xfrm>
              <a:off x="3602286" y="4178300"/>
              <a:ext cx="4784228" cy="5207000"/>
            </a:xfrm>
            <a:prstGeom prst="rect">
              <a:avLst/>
            </a:prstGeom>
          </p:spPr>
        </p:pic>
        <p:pic>
          <p:nvPicPr>
            <p:cNvPr id="11" name="Picture 10">
              <a:extLst>
                <a:ext uri="{FF2B5EF4-FFF2-40B4-BE49-F238E27FC236}">
                  <a16:creationId xmlns:a16="http://schemas.microsoft.com/office/drawing/2014/main" id="{C68311E9-3C56-421A-AEDC-67596DD9726C}"/>
                </a:ext>
              </a:extLst>
            </p:cNvPr>
            <p:cNvPicPr>
              <a:picLocks noChangeAspect="1"/>
            </p:cNvPicPr>
            <p:nvPr/>
          </p:nvPicPr>
          <p:blipFill rotWithShape="1">
            <a:blip r:embed="rId3"/>
            <a:srcRect b="86667"/>
            <a:stretch/>
          </p:blipFill>
          <p:spPr>
            <a:xfrm>
              <a:off x="3602286" y="3263900"/>
              <a:ext cx="4784228" cy="914400"/>
            </a:xfrm>
            <a:prstGeom prst="rect">
              <a:avLst/>
            </a:prstGeom>
          </p:spPr>
        </p:pic>
      </p:grpSp>
    </p:spTree>
    <p:extLst>
      <p:ext uri="{BB962C8B-B14F-4D97-AF65-F5344CB8AC3E}">
        <p14:creationId xmlns:p14="http://schemas.microsoft.com/office/powerpoint/2010/main" val="908365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4682-830E-C64D-8321-573AF2BFA196}"/>
              </a:ext>
            </a:extLst>
          </p:cNvPr>
          <p:cNvSpPr>
            <a:spLocks noGrp="1"/>
          </p:cNvSpPr>
          <p:nvPr>
            <p:ph type="title"/>
          </p:nvPr>
        </p:nvSpPr>
        <p:spPr/>
        <p:txBody>
          <a:bodyPr/>
          <a:lstStyle/>
          <a:p>
            <a:r>
              <a:rPr lang="en-US" dirty="0"/>
              <a:t>So what is 5G doing differently?</a:t>
            </a:r>
          </a:p>
        </p:txBody>
      </p:sp>
      <p:sp>
        <p:nvSpPr>
          <p:cNvPr id="3" name="Content Placeholder 2">
            <a:extLst>
              <a:ext uri="{FF2B5EF4-FFF2-40B4-BE49-F238E27FC236}">
                <a16:creationId xmlns:a16="http://schemas.microsoft.com/office/drawing/2014/main" id="{F2DD7029-1BDC-5540-BC42-9881B50BF4EF}"/>
              </a:ext>
            </a:extLst>
          </p:cNvPr>
          <p:cNvSpPr>
            <a:spLocks noGrp="1"/>
          </p:cNvSpPr>
          <p:nvPr>
            <p:ph idx="1"/>
          </p:nvPr>
        </p:nvSpPr>
        <p:spPr/>
        <p:txBody>
          <a:bodyPr/>
          <a:lstStyle/>
          <a:p>
            <a:r>
              <a:rPr lang="en-US" dirty="0"/>
              <a:t>Largely, 5G is a small(</a:t>
            </a:r>
            <a:r>
              <a:rPr lang="en-US" dirty="0" err="1"/>
              <a:t>er</a:t>
            </a:r>
            <a:r>
              <a:rPr lang="en-US" dirty="0"/>
              <a:t>)-cell technology</a:t>
            </a:r>
          </a:p>
          <a:p>
            <a:pPr lvl="1"/>
            <a:r>
              <a:rPr lang="en-US" dirty="0"/>
              <a:t>“Urban optimized”</a:t>
            </a:r>
          </a:p>
          <a:p>
            <a:pPr lvl="1"/>
            <a:endParaRPr lang="en-US" dirty="0"/>
          </a:p>
          <a:p>
            <a:r>
              <a:rPr lang="en-US" dirty="0"/>
              <a:t>This does also allow for higher performance</a:t>
            </a:r>
          </a:p>
        </p:txBody>
      </p:sp>
      <p:sp>
        <p:nvSpPr>
          <p:cNvPr id="4" name="Slide Number Placeholder 3">
            <a:extLst>
              <a:ext uri="{FF2B5EF4-FFF2-40B4-BE49-F238E27FC236}">
                <a16:creationId xmlns:a16="http://schemas.microsoft.com/office/drawing/2014/main" id="{4972B4AA-1813-0A44-B12B-715FA5CD9DFF}"/>
              </a:ext>
            </a:extLst>
          </p:cNvPr>
          <p:cNvSpPr>
            <a:spLocks noGrp="1"/>
          </p:cNvSpPr>
          <p:nvPr>
            <p:ph type="sldNum" sz="quarter" idx="12"/>
          </p:nvPr>
        </p:nvSpPr>
        <p:spPr/>
        <p:txBody>
          <a:bodyPr/>
          <a:lstStyle/>
          <a:p>
            <a:pPr algn="r"/>
            <a:fld id="{434A358D-2637-E146-A3BD-05BD470B507B}" type="slidenum">
              <a:rPr lang="en-US" smtClean="0"/>
              <a:pPr algn="r"/>
              <a:t>69</a:t>
            </a:fld>
            <a:endParaRPr lang="en-US" dirty="0"/>
          </a:p>
        </p:txBody>
      </p:sp>
    </p:spTree>
    <p:extLst>
      <p:ext uri="{BB962C8B-B14F-4D97-AF65-F5344CB8AC3E}">
        <p14:creationId xmlns:p14="http://schemas.microsoft.com/office/powerpoint/2010/main" val="2405857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E21F1-1FA4-42CE-B8FF-5054629DECB8}"/>
              </a:ext>
            </a:extLst>
          </p:cNvPr>
          <p:cNvSpPr>
            <a:spLocks noGrp="1"/>
          </p:cNvSpPr>
          <p:nvPr>
            <p:ph type="title"/>
          </p:nvPr>
        </p:nvSpPr>
        <p:spPr>
          <a:xfrm>
            <a:off x="853624" y="246810"/>
            <a:ext cx="10515600" cy="1325563"/>
          </a:xfrm>
        </p:spPr>
        <p:txBody>
          <a:bodyPr/>
          <a:lstStyle/>
          <a:p>
            <a:r>
              <a:rPr lang="en-US"/>
              <a:t>Mesh Routing</a:t>
            </a:r>
          </a:p>
        </p:txBody>
      </p:sp>
      <p:sp>
        <p:nvSpPr>
          <p:cNvPr id="3" name="Content Placeholder 2">
            <a:extLst>
              <a:ext uri="{FF2B5EF4-FFF2-40B4-BE49-F238E27FC236}">
                <a16:creationId xmlns:a16="http://schemas.microsoft.com/office/drawing/2014/main" id="{9180CA4D-97C0-4CD4-A7A7-427E3E9F8012}"/>
              </a:ext>
            </a:extLst>
          </p:cNvPr>
          <p:cNvSpPr>
            <a:spLocks noGrp="1"/>
          </p:cNvSpPr>
          <p:nvPr>
            <p:ph idx="1"/>
          </p:nvPr>
        </p:nvSpPr>
        <p:spPr>
          <a:xfrm>
            <a:off x="853624" y="1365227"/>
            <a:ext cx="10515600" cy="4351338"/>
          </a:xfrm>
        </p:spPr>
        <p:txBody>
          <a:bodyPr/>
          <a:lstStyle/>
          <a:p>
            <a:r>
              <a:rPr lang="en-US">
                <a:latin typeface="+mj-lt"/>
              </a:rPr>
              <a:t>Formed by a network of static wireless nodes </a:t>
            </a:r>
          </a:p>
          <a:p>
            <a:r>
              <a:rPr lang="en-US">
                <a:latin typeface="+mj-lt"/>
              </a:rPr>
              <a:t>Mesh topology makes routing question more complicated</a:t>
            </a:r>
          </a:p>
          <a:p>
            <a:pPr lvl="1"/>
            <a:r>
              <a:rPr lang="en-US">
                <a:latin typeface="+mj-lt"/>
              </a:rPr>
              <a:t>Multiple hops in a route</a:t>
            </a:r>
          </a:p>
          <a:p>
            <a:pPr lvl="1"/>
            <a:r>
              <a:rPr lang="en-US">
                <a:latin typeface="+mj-lt"/>
              </a:rPr>
              <a:t>Multiple routes between source and destination</a:t>
            </a:r>
          </a:p>
          <a:p>
            <a:pPr lvl="1"/>
            <a:r>
              <a:rPr lang="en-US">
                <a:latin typeface="+mj-lt"/>
              </a:rPr>
              <a:t>Becomes a graph theory question based on cost metric</a:t>
            </a:r>
          </a:p>
        </p:txBody>
      </p:sp>
      <p:sp>
        <p:nvSpPr>
          <p:cNvPr id="4" name="Slide Number Placeholder 3">
            <a:extLst>
              <a:ext uri="{FF2B5EF4-FFF2-40B4-BE49-F238E27FC236}">
                <a16:creationId xmlns:a16="http://schemas.microsoft.com/office/drawing/2014/main" id="{618602F8-F8BC-4C11-B425-C405F2D80A55}"/>
              </a:ext>
            </a:extLst>
          </p:cNvPr>
          <p:cNvSpPr>
            <a:spLocks noGrp="1"/>
          </p:cNvSpPr>
          <p:nvPr>
            <p:ph type="sldNum" sz="quarter" idx="12"/>
          </p:nvPr>
        </p:nvSpPr>
        <p:spPr/>
        <p:txBody>
          <a:bodyPr/>
          <a:lstStyle/>
          <a:p>
            <a:fld id="{0778C724-3839-4D76-A707-B4C23905D055}" type="slidenum">
              <a:rPr lang="en-US" smtClean="0"/>
              <a:t>7</a:t>
            </a:fld>
            <a:endParaRPr lang="en-US"/>
          </a:p>
        </p:txBody>
      </p:sp>
      <p:sp>
        <p:nvSpPr>
          <p:cNvPr id="5" name="Oval 4">
            <a:extLst>
              <a:ext uri="{FF2B5EF4-FFF2-40B4-BE49-F238E27FC236}">
                <a16:creationId xmlns:a16="http://schemas.microsoft.com/office/drawing/2014/main" id="{8538F55C-C40C-4EA3-B52B-BD99E7360C9C}"/>
              </a:ext>
            </a:extLst>
          </p:cNvPr>
          <p:cNvSpPr/>
          <p:nvPr/>
        </p:nvSpPr>
        <p:spPr>
          <a:xfrm>
            <a:off x="3621024" y="4490298"/>
            <a:ext cx="694944" cy="6949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a:t>
            </a:r>
          </a:p>
        </p:txBody>
      </p:sp>
      <p:sp>
        <p:nvSpPr>
          <p:cNvPr id="6" name="Oval 5">
            <a:extLst>
              <a:ext uri="{FF2B5EF4-FFF2-40B4-BE49-F238E27FC236}">
                <a16:creationId xmlns:a16="http://schemas.microsoft.com/office/drawing/2014/main" id="{5EB245A9-1511-47F6-96DA-DFB6A3B4C379}"/>
              </a:ext>
            </a:extLst>
          </p:cNvPr>
          <p:cNvSpPr/>
          <p:nvPr/>
        </p:nvSpPr>
        <p:spPr>
          <a:xfrm>
            <a:off x="4518752" y="3567090"/>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B</a:t>
            </a:r>
          </a:p>
        </p:txBody>
      </p:sp>
      <p:sp>
        <p:nvSpPr>
          <p:cNvPr id="7" name="Oval 6">
            <a:extLst>
              <a:ext uri="{FF2B5EF4-FFF2-40B4-BE49-F238E27FC236}">
                <a16:creationId xmlns:a16="http://schemas.microsoft.com/office/drawing/2014/main" id="{3736871F-6960-43D0-A909-2E419C4AAFAE}"/>
              </a:ext>
            </a:extLst>
          </p:cNvPr>
          <p:cNvSpPr/>
          <p:nvPr/>
        </p:nvSpPr>
        <p:spPr>
          <a:xfrm>
            <a:off x="6335464" y="357411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a:t>
            </a:r>
          </a:p>
        </p:txBody>
      </p:sp>
      <p:sp>
        <p:nvSpPr>
          <p:cNvPr id="8" name="Oval 7">
            <a:extLst>
              <a:ext uri="{FF2B5EF4-FFF2-40B4-BE49-F238E27FC236}">
                <a16:creationId xmlns:a16="http://schemas.microsoft.com/office/drawing/2014/main" id="{B3E07304-5D83-484F-8313-68D906262465}"/>
              </a:ext>
            </a:extLst>
          </p:cNvPr>
          <p:cNvSpPr/>
          <p:nvPr/>
        </p:nvSpPr>
        <p:spPr>
          <a:xfrm>
            <a:off x="5416480" y="4509258"/>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
            </a:r>
          </a:p>
        </p:txBody>
      </p:sp>
      <p:sp>
        <p:nvSpPr>
          <p:cNvPr id="9" name="Oval 8">
            <a:extLst>
              <a:ext uri="{FF2B5EF4-FFF2-40B4-BE49-F238E27FC236}">
                <a16:creationId xmlns:a16="http://schemas.microsoft.com/office/drawing/2014/main" id="{9FF0FA63-C6A3-4678-AA40-22F89A325674}"/>
              </a:ext>
            </a:extLst>
          </p:cNvPr>
          <p:cNvSpPr/>
          <p:nvPr/>
        </p:nvSpPr>
        <p:spPr>
          <a:xfrm>
            <a:off x="6629792" y="547725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E</a:t>
            </a:r>
          </a:p>
        </p:txBody>
      </p:sp>
      <p:sp>
        <p:nvSpPr>
          <p:cNvPr id="10" name="Oval 9">
            <a:extLst>
              <a:ext uri="{FF2B5EF4-FFF2-40B4-BE49-F238E27FC236}">
                <a16:creationId xmlns:a16="http://schemas.microsoft.com/office/drawing/2014/main" id="{7C4A4974-2259-4707-AC54-B4D745FD6B78}"/>
              </a:ext>
            </a:extLst>
          </p:cNvPr>
          <p:cNvSpPr/>
          <p:nvPr/>
        </p:nvSpPr>
        <p:spPr>
          <a:xfrm>
            <a:off x="7847620" y="4498254"/>
            <a:ext cx="694944" cy="6949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F</a:t>
            </a:r>
          </a:p>
        </p:txBody>
      </p:sp>
      <p:cxnSp>
        <p:nvCxnSpPr>
          <p:cNvPr id="12" name="Straight Connector 11">
            <a:extLst>
              <a:ext uri="{FF2B5EF4-FFF2-40B4-BE49-F238E27FC236}">
                <a16:creationId xmlns:a16="http://schemas.microsoft.com/office/drawing/2014/main" id="{634D0CE3-A197-48DE-990F-58CA06F4A6C9}"/>
              </a:ext>
            </a:extLst>
          </p:cNvPr>
          <p:cNvCxnSpPr>
            <a:cxnSpLocks/>
            <a:stCxn id="5" idx="7"/>
            <a:endCxn id="6" idx="3"/>
          </p:cNvCxnSpPr>
          <p:nvPr/>
        </p:nvCxnSpPr>
        <p:spPr>
          <a:xfrm flipV="1">
            <a:off x="4214196" y="4160262"/>
            <a:ext cx="406328" cy="43180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38B117-9A51-4CF8-80D1-41815DDB8EE7}"/>
              </a:ext>
            </a:extLst>
          </p:cNvPr>
          <p:cNvCxnSpPr>
            <a:cxnSpLocks/>
            <a:stCxn id="6" idx="6"/>
            <a:endCxn id="7" idx="2"/>
          </p:cNvCxnSpPr>
          <p:nvPr/>
        </p:nvCxnSpPr>
        <p:spPr>
          <a:xfrm>
            <a:off x="5213696" y="3914562"/>
            <a:ext cx="1121768" cy="7026"/>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106658-B3D5-4CA7-A327-76A21D8D5EC8}"/>
              </a:ext>
            </a:extLst>
          </p:cNvPr>
          <p:cNvCxnSpPr>
            <a:cxnSpLocks/>
            <a:stCxn id="6" idx="5"/>
            <a:endCxn id="8" idx="1"/>
          </p:cNvCxnSpPr>
          <p:nvPr/>
        </p:nvCxnSpPr>
        <p:spPr>
          <a:xfrm>
            <a:off x="5111924" y="4160262"/>
            <a:ext cx="406328" cy="45076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392980-1469-4754-8063-582D7F6F70D9}"/>
              </a:ext>
            </a:extLst>
          </p:cNvPr>
          <p:cNvCxnSpPr>
            <a:cxnSpLocks/>
            <a:stCxn id="7" idx="3"/>
            <a:endCxn id="8" idx="7"/>
          </p:cNvCxnSpPr>
          <p:nvPr/>
        </p:nvCxnSpPr>
        <p:spPr>
          <a:xfrm flipH="1">
            <a:off x="6009652" y="4167288"/>
            <a:ext cx="427584" cy="44374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E922BF3-848D-4F26-8C3C-61E985F2AB5B}"/>
              </a:ext>
            </a:extLst>
          </p:cNvPr>
          <p:cNvCxnSpPr>
            <a:cxnSpLocks/>
            <a:stCxn id="7" idx="6"/>
            <a:endCxn id="10" idx="1"/>
          </p:cNvCxnSpPr>
          <p:nvPr/>
        </p:nvCxnSpPr>
        <p:spPr>
          <a:xfrm>
            <a:off x="7030408" y="3921588"/>
            <a:ext cx="918984" cy="67843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5F7A05D-EDE8-4247-8995-FEF47D6A9C26}"/>
              </a:ext>
            </a:extLst>
          </p:cNvPr>
          <p:cNvCxnSpPr>
            <a:cxnSpLocks/>
            <a:stCxn id="8" idx="6"/>
            <a:endCxn id="10" idx="2"/>
          </p:cNvCxnSpPr>
          <p:nvPr/>
        </p:nvCxnSpPr>
        <p:spPr>
          <a:xfrm flipV="1">
            <a:off x="6111424" y="4845726"/>
            <a:ext cx="1736196" cy="11004"/>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3741-C09A-48E5-AB1E-30C121AC3415}"/>
              </a:ext>
            </a:extLst>
          </p:cNvPr>
          <p:cNvCxnSpPr>
            <a:cxnSpLocks/>
            <a:stCxn id="8" idx="5"/>
            <a:endCxn id="9" idx="1"/>
          </p:cNvCxnSpPr>
          <p:nvPr/>
        </p:nvCxnSpPr>
        <p:spPr>
          <a:xfrm>
            <a:off x="6009652" y="5102430"/>
            <a:ext cx="721912" cy="47659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D57C61-5140-40A0-AF03-4C8EC4E22E05}"/>
              </a:ext>
            </a:extLst>
          </p:cNvPr>
          <p:cNvCxnSpPr>
            <a:cxnSpLocks/>
            <a:stCxn id="10" idx="3"/>
            <a:endCxn id="9" idx="7"/>
          </p:cNvCxnSpPr>
          <p:nvPr/>
        </p:nvCxnSpPr>
        <p:spPr>
          <a:xfrm flipH="1">
            <a:off x="7222964" y="5091426"/>
            <a:ext cx="726428" cy="4876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43F97D8-BAD9-49D3-B327-86C2680898B1}"/>
              </a:ext>
            </a:extLst>
          </p:cNvPr>
          <p:cNvCxnSpPr>
            <a:cxnSpLocks/>
            <a:stCxn id="5" idx="6"/>
            <a:endCxn id="8" idx="2"/>
          </p:cNvCxnSpPr>
          <p:nvPr/>
        </p:nvCxnSpPr>
        <p:spPr>
          <a:xfrm>
            <a:off x="4315968" y="4837770"/>
            <a:ext cx="1100512" cy="1896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513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57DC2-970A-4B3E-BB1C-7A09969E49DF}" type="slidenum">
              <a:rPr lang="en-US" smtClean="0"/>
              <a:t>70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1" y="1"/>
            <a:ext cx="8004495" cy="6543675"/>
          </a:xfrm>
          <a:prstGeom prst="rect">
            <a:avLst/>
          </a:prstGeom>
        </p:spPr>
      </p:pic>
      <p:sp>
        <p:nvSpPr>
          <p:cNvPr id="6" name="Rectangle 5"/>
          <p:cNvSpPr/>
          <p:nvPr/>
        </p:nvSpPr>
        <p:spPr>
          <a:xfrm>
            <a:off x="1752600" y="6424860"/>
            <a:ext cx="6400800" cy="369332"/>
          </a:xfrm>
          <a:prstGeom prst="rect">
            <a:avLst/>
          </a:prstGeom>
        </p:spPr>
        <p:txBody>
          <a:bodyPr wrap="square">
            <a:spAutoFit/>
          </a:bodyPr>
          <a:lstStyle/>
          <a:p>
            <a:r>
              <a:rPr lang="en-SG" dirty="0"/>
              <a:t>https://www.etsi.org/technologies/5g</a:t>
            </a:r>
          </a:p>
        </p:txBody>
      </p:sp>
      <p:sp>
        <p:nvSpPr>
          <p:cNvPr id="7" name="TextBox 6"/>
          <p:cNvSpPr txBox="1"/>
          <p:nvPr/>
        </p:nvSpPr>
        <p:spPr>
          <a:xfrm>
            <a:off x="2209800" y="228601"/>
            <a:ext cx="1676400" cy="830997"/>
          </a:xfrm>
          <a:prstGeom prst="rect">
            <a:avLst/>
          </a:prstGeom>
          <a:noFill/>
        </p:spPr>
        <p:txBody>
          <a:bodyPr wrap="square" rtlCol="0">
            <a:spAutoFit/>
          </a:bodyPr>
          <a:lstStyle/>
          <a:p>
            <a:r>
              <a:rPr lang="en-US" sz="4800" dirty="0"/>
              <a:t>5G</a:t>
            </a:r>
            <a:endParaRPr lang="en-SG" sz="4800" dirty="0"/>
          </a:p>
        </p:txBody>
      </p:sp>
    </p:spTree>
    <p:extLst>
      <p:ext uri="{BB962C8B-B14F-4D97-AF65-F5344CB8AC3E}">
        <p14:creationId xmlns:p14="http://schemas.microsoft.com/office/powerpoint/2010/main" val="3187474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42358-001B-472A-B9AC-F6E2DECFB8BC}"/>
              </a:ext>
            </a:extLst>
          </p:cNvPr>
          <p:cNvSpPr>
            <a:spLocks noGrp="1"/>
          </p:cNvSpPr>
          <p:nvPr>
            <p:ph type="title"/>
          </p:nvPr>
        </p:nvSpPr>
        <p:spPr/>
        <p:txBody>
          <a:bodyPr/>
          <a:lstStyle/>
          <a:p>
            <a:r>
              <a:rPr lang="en-US" dirty="0"/>
              <a:t>Additional low-end categories for IoT</a:t>
            </a:r>
          </a:p>
        </p:txBody>
      </p:sp>
      <p:sp>
        <p:nvSpPr>
          <p:cNvPr id="3" name="Content Placeholder 2">
            <a:extLst>
              <a:ext uri="{FF2B5EF4-FFF2-40B4-BE49-F238E27FC236}">
                <a16:creationId xmlns:a16="http://schemas.microsoft.com/office/drawing/2014/main" id="{41836067-0AC8-496B-BB59-13300D0B42A3}"/>
              </a:ext>
            </a:extLst>
          </p:cNvPr>
          <p:cNvSpPr>
            <a:spLocks noGrp="1"/>
          </p:cNvSpPr>
          <p:nvPr>
            <p:ph idx="1"/>
          </p:nvPr>
        </p:nvSpPr>
        <p:spPr/>
        <p:txBody>
          <a:bodyPr>
            <a:normAutofit fontScale="92500" lnSpcReduction="10000"/>
          </a:bodyPr>
          <a:lstStyle/>
          <a:p>
            <a:r>
              <a:rPr lang="en-US" dirty="0"/>
              <a:t>LTE Cat 0</a:t>
            </a:r>
          </a:p>
          <a:p>
            <a:pPr lvl="1"/>
            <a:r>
              <a:rPr lang="en-US" dirty="0"/>
              <a:t>Traditional LTE, but focused on the really low end</a:t>
            </a:r>
          </a:p>
          <a:p>
            <a:pPr lvl="1"/>
            <a:endParaRPr lang="en-US" dirty="0"/>
          </a:p>
          <a:p>
            <a:r>
              <a:rPr lang="en-US" dirty="0"/>
              <a:t>LTE-M (LTE Cat M1)</a:t>
            </a:r>
          </a:p>
          <a:p>
            <a:pPr lvl="1"/>
            <a:r>
              <a:rPr lang="en-US" dirty="0"/>
              <a:t>375 kbps uplink, 300 kbps downlink (for the actually implemented mode)</a:t>
            </a:r>
          </a:p>
          <a:p>
            <a:pPr lvl="1"/>
            <a:r>
              <a:rPr lang="en-US" dirty="0"/>
              <a:t>Reduced power and maximum bandwidth</a:t>
            </a:r>
          </a:p>
          <a:p>
            <a:pPr lvl="1"/>
            <a:r>
              <a:rPr lang="en-US" dirty="0"/>
              <a:t>Increased range</a:t>
            </a:r>
          </a:p>
          <a:p>
            <a:pPr lvl="1"/>
            <a:endParaRPr lang="en-US" dirty="0"/>
          </a:p>
          <a:p>
            <a:r>
              <a:rPr lang="en-US" dirty="0"/>
              <a:t>NB-IoT (LTE Cat NB1)</a:t>
            </a:r>
          </a:p>
          <a:p>
            <a:pPr lvl="1"/>
            <a:r>
              <a:rPr lang="en-US" dirty="0"/>
              <a:t>65 kbps uplink, 26 kbps downlink</a:t>
            </a:r>
          </a:p>
          <a:p>
            <a:pPr lvl="1"/>
            <a:r>
              <a:rPr lang="en-US" dirty="0"/>
              <a:t>Reduced power and greatly reduced bandwidth</a:t>
            </a:r>
          </a:p>
          <a:p>
            <a:pPr lvl="1"/>
            <a:r>
              <a:rPr lang="en-US" dirty="0"/>
              <a:t>Greatly increased range</a:t>
            </a:r>
          </a:p>
        </p:txBody>
      </p:sp>
      <p:sp>
        <p:nvSpPr>
          <p:cNvPr id="4" name="Slide Number Placeholder 3">
            <a:extLst>
              <a:ext uri="{FF2B5EF4-FFF2-40B4-BE49-F238E27FC236}">
                <a16:creationId xmlns:a16="http://schemas.microsoft.com/office/drawing/2014/main" id="{DFE1DA52-9599-41FC-9271-C80BB5C1948E}"/>
              </a:ext>
            </a:extLst>
          </p:cNvPr>
          <p:cNvSpPr>
            <a:spLocks noGrp="1"/>
          </p:cNvSpPr>
          <p:nvPr>
            <p:ph type="sldNum" sz="quarter" idx="12"/>
          </p:nvPr>
        </p:nvSpPr>
        <p:spPr/>
        <p:txBody>
          <a:bodyPr/>
          <a:lstStyle/>
          <a:p>
            <a:fld id="{0778C724-3839-4D76-A707-B4C23905D055}" type="slidenum">
              <a:rPr lang="en-US" smtClean="0"/>
              <a:t>71</a:t>
            </a:fld>
            <a:endParaRPr lang="en-US"/>
          </a:p>
        </p:txBody>
      </p:sp>
    </p:spTree>
    <p:extLst>
      <p:ext uri="{BB962C8B-B14F-4D97-AF65-F5344CB8AC3E}">
        <p14:creationId xmlns:p14="http://schemas.microsoft.com/office/powerpoint/2010/main" val="3292904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A403-3759-4344-82CB-999F989BD5C8}"/>
              </a:ext>
            </a:extLst>
          </p:cNvPr>
          <p:cNvSpPr>
            <a:spLocks noGrp="1"/>
          </p:cNvSpPr>
          <p:nvPr>
            <p:ph type="title"/>
          </p:nvPr>
        </p:nvSpPr>
        <p:spPr/>
        <p:txBody>
          <a:bodyPr/>
          <a:lstStyle/>
          <a:p>
            <a:r>
              <a:rPr lang="en-US" dirty="0"/>
              <a:t>Why do we need “special categories” for IoT on cell?</a:t>
            </a:r>
          </a:p>
        </p:txBody>
      </p:sp>
      <p:sp>
        <p:nvSpPr>
          <p:cNvPr id="3" name="Content Placeholder 2">
            <a:extLst>
              <a:ext uri="{FF2B5EF4-FFF2-40B4-BE49-F238E27FC236}">
                <a16:creationId xmlns:a16="http://schemas.microsoft.com/office/drawing/2014/main" id="{EAC4572C-3E22-1F46-9B0E-02DFC0D0354B}"/>
              </a:ext>
            </a:extLst>
          </p:cNvPr>
          <p:cNvSpPr>
            <a:spLocks noGrp="1"/>
          </p:cNvSpPr>
          <p:nvPr>
            <p:ph idx="1"/>
          </p:nvPr>
        </p:nvSpPr>
        <p:spPr/>
        <p:txBody>
          <a:bodyPr/>
          <a:lstStyle/>
          <a:p>
            <a:r>
              <a:rPr lang="en-US" dirty="0">
                <a:latin typeface="+mj-lt"/>
              </a:rPr>
              <a:t>Pragmatic for the end device</a:t>
            </a:r>
          </a:p>
          <a:p>
            <a:pPr lvl="1"/>
            <a:r>
              <a:rPr lang="en-US" dirty="0">
                <a:latin typeface="+mj-lt"/>
              </a:rPr>
              <a:t>Lower power</a:t>
            </a:r>
          </a:p>
          <a:p>
            <a:pPr lvl="1"/>
            <a:r>
              <a:rPr lang="en-US" dirty="0">
                <a:latin typeface="+mj-lt"/>
              </a:rPr>
              <a:t>Allow for long-off periods</a:t>
            </a:r>
          </a:p>
          <a:p>
            <a:pPr lvl="1"/>
            <a:endParaRPr lang="en-US" dirty="0">
              <a:latin typeface="+mj-lt"/>
            </a:endParaRPr>
          </a:p>
          <a:p>
            <a:r>
              <a:rPr lang="en-US" dirty="0">
                <a:latin typeface="+mj-lt"/>
              </a:rPr>
              <a:t>Pragmatic for network operators</a:t>
            </a:r>
          </a:p>
          <a:p>
            <a:pPr lvl="1"/>
            <a:r>
              <a:rPr lang="en-US" i="1" dirty="0">
                <a:latin typeface="+mj-lt"/>
              </a:rPr>
              <a:t>Allows for scale– </a:t>
            </a:r>
            <a:r>
              <a:rPr lang="en-US" dirty="0">
                <a:latin typeface="+mj-lt"/>
              </a:rPr>
              <a:t>network no longer needs to assume that devices could always be on in each cell</a:t>
            </a:r>
            <a:endParaRPr lang="en-US" i="1" dirty="0">
              <a:latin typeface="+mj-lt"/>
            </a:endParaRPr>
          </a:p>
        </p:txBody>
      </p:sp>
      <p:sp>
        <p:nvSpPr>
          <p:cNvPr id="4" name="Slide Number Placeholder 3">
            <a:extLst>
              <a:ext uri="{FF2B5EF4-FFF2-40B4-BE49-F238E27FC236}">
                <a16:creationId xmlns:a16="http://schemas.microsoft.com/office/drawing/2014/main" id="{824890C6-C86A-4149-9238-40C5A53B1A1F}"/>
              </a:ext>
            </a:extLst>
          </p:cNvPr>
          <p:cNvSpPr>
            <a:spLocks noGrp="1"/>
          </p:cNvSpPr>
          <p:nvPr>
            <p:ph type="sldNum" sz="quarter" idx="12"/>
          </p:nvPr>
        </p:nvSpPr>
        <p:spPr/>
        <p:txBody>
          <a:bodyPr/>
          <a:lstStyle/>
          <a:p>
            <a:pPr algn="r"/>
            <a:fld id="{434A358D-2637-E146-A3BD-05BD470B507B}" type="slidenum">
              <a:rPr lang="en-US" smtClean="0"/>
              <a:pPr algn="r"/>
              <a:t>72</a:t>
            </a:fld>
            <a:endParaRPr lang="en-US" dirty="0"/>
          </a:p>
        </p:txBody>
      </p:sp>
    </p:spTree>
    <p:extLst>
      <p:ext uri="{BB962C8B-B14F-4D97-AF65-F5344CB8AC3E}">
        <p14:creationId xmlns:p14="http://schemas.microsoft.com/office/powerpoint/2010/main" val="12903273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6768ADB-5C00-4A51-8CF8-A88357E81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413" y="1076493"/>
            <a:ext cx="6236799" cy="27441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D3BFEB-DC40-4778-8575-44CAA371B463}"/>
              </a:ext>
            </a:extLst>
          </p:cNvPr>
          <p:cNvSpPr>
            <a:spLocks noGrp="1"/>
          </p:cNvSpPr>
          <p:nvPr>
            <p:ph type="title"/>
          </p:nvPr>
        </p:nvSpPr>
        <p:spPr/>
        <p:txBody>
          <a:bodyPr/>
          <a:lstStyle/>
          <a:p>
            <a:r>
              <a:rPr lang="en-US" dirty="0"/>
              <a:t>LTE-M and NB-IoT downlink and uplink</a:t>
            </a:r>
          </a:p>
        </p:txBody>
      </p:sp>
      <p:sp>
        <p:nvSpPr>
          <p:cNvPr id="3" name="Content Placeholder 2">
            <a:extLst>
              <a:ext uri="{FF2B5EF4-FFF2-40B4-BE49-F238E27FC236}">
                <a16:creationId xmlns:a16="http://schemas.microsoft.com/office/drawing/2014/main" id="{E1C76DAB-5946-4F28-BE19-0CD3937537D8}"/>
              </a:ext>
            </a:extLst>
          </p:cNvPr>
          <p:cNvSpPr>
            <a:spLocks noGrp="1"/>
          </p:cNvSpPr>
          <p:nvPr>
            <p:ph idx="1"/>
          </p:nvPr>
        </p:nvSpPr>
        <p:spPr>
          <a:xfrm>
            <a:off x="607595" y="3747493"/>
            <a:ext cx="10972800" cy="2424708"/>
          </a:xfrm>
        </p:spPr>
        <p:txBody>
          <a:bodyPr>
            <a:normAutofit fontScale="92500" lnSpcReduction="10000"/>
          </a:bodyPr>
          <a:lstStyle/>
          <a:p>
            <a:r>
              <a:rPr lang="en-US" dirty="0">
                <a:latin typeface="+mj-lt"/>
              </a:rPr>
              <a:t>OFDMA downlink</a:t>
            </a:r>
          </a:p>
          <a:p>
            <a:pPr lvl="1"/>
            <a:r>
              <a:rPr lang="en-US" dirty="0">
                <a:latin typeface="+mj-lt"/>
              </a:rPr>
              <a:t>Put the more complicated hardware in the cell tower [simple FFT demodulator]</a:t>
            </a:r>
          </a:p>
          <a:p>
            <a:endParaRPr lang="en-US" dirty="0">
              <a:latin typeface="+mj-lt"/>
            </a:endParaRPr>
          </a:p>
          <a:p>
            <a:r>
              <a:rPr lang="en-US" dirty="0">
                <a:latin typeface="+mj-lt"/>
              </a:rPr>
              <a:t>SC-FDMA (single carrier FDMA) uplink</a:t>
            </a:r>
          </a:p>
          <a:p>
            <a:pPr lvl="1"/>
            <a:r>
              <a:rPr lang="en-US" dirty="0">
                <a:latin typeface="+mj-lt"/>
              </a:rPr>
              <a:t>Blocks of subchannels combined into one signal</a:t>
            </a:r>
          </a:p>
          <a:p>
            <a:pPr lvl="1"/>
            <a:r>
              <a:rPr lang="en-US" dirty="0">
                <a:latin typeface="+mj-lt"/>
              </a:rPr>
              <a:t>Similar concept, but simpler for end devices to implement</a:t>
            </a:r>
          </a:p>
        </p:txBody>
      </p:sp>
      <p:sp>
        <p:nvSpPr>
          <p:cNvPr id="4" name="Slide Number Placeholder 3">
            <a:extLst>
              <a:ext uri="{FF2B5EF4-FFF2-40B4-BE49-F238E27FC236}">
                <a16:creationId xmlns:a16="http://schemas.microsoft.com/office/drawing/2014/main" id="{51875A3F-2A22-40DB-9119-74662D0ACCA5}"/>
              </a:ext>
            </a:extLst>
          </p:cNvPr>
          <p:cNvSpPr>
            <a:spLocks noGrp="1"/>
          </p:cNvSpPr>
          <p:nvPr>
            <p:ph type="sldNum" sz="quarter" idx="12"/>
          </p:nvPr>
        </p:nvSpPr>
        <p:spPr/>
        <p:txBody>
          <a:bodyPr/>
          <a:lstStyle/>
          <a:p>
            <a:fld id="{0778C724-3839-4D76-A707-B4C23905D055}" type="slidenum">
              <a:rPr lang="en-US" smtClean="0"/>
              <a:t>73</a:t>
            </a:fld>
            <a:endParaRPr lang="en-US"/>
          </a:p>
        </p:txBody>
      </p:sp>
    </p:spTree>
    <p:extLst>
      <p:ext uri="{BB962C8B-B14F-4D97-AF65-F5344CB8AC3E}">
        <p14:creationId xmlns:p14="http://schemas.microsoft.com/office/powerpoint/2010/main" val="113404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03B6-B522-49B1-B3A3-159CF82ED1B1}"/>
              </a:ext>
            </a:extLst>
          </p:cNvPr>
          <p:cNvSpPr>
            <a:spLocks noGrp="1"/>
          </p:cNvSpPr>
          <p:nvPr>
            <p:ph type="title"/>
          </p:nvPr>
        </p:nvSpPr>
        <p:spPr/>
        <p:txBody>
          <a:bodyPr/>
          <a:lstStyle/>
          <a:p>
            <a:r>
              <a:rPr lang="en-US" dirty="0"/>
              <a:t>LTE resource allocation</a:t>
            </a:r>
          </a:p>
        </p:txBody>
      </p:sp>
      <p:sp>
        <p:nvSpPr>
          <p:cNvPr id="3" name="Content Placeholder 2">
            <a:extLst>
              <a:ext uri="{FF2B5EF4-FFF2-40B4-BE49-F238E27FC236}">
                <a16:creationId xmlns:a16="http://schemas.microsoft.com/office/drawing/2014/main" id="{ADD3E1B5-6661-4325-8FBD-132CD1184363}"/>
              </a:ext>
            </a:extLst>
          </p:cNvPr>
          <p:cNvSpPr>
            <a:spLocks noGrp="1"/>
          </p:cNvSpPr>
          <p:nvPr>
            <p:ph idx="1"/>
          </p:nvPr>
        </p:nvSpPr>
        <p:spPr/>
        <p:txBody>
          <a:bodyPr>
            <a:normAutofit fontScale="92500" lnSpcReduction="20000"/>
          </a:bodyPr>
          <a:lstStyle/>
          <a:p>
            <a:r>
              <a:rPr lang="en-US" dirty="0">
                <a:latin typeface="+mj-lt"/>
              </a:rPr>
              <a:t>Cellular uses OFDMA to schedule</a:t>
            </a:r>
          </a:p>
          <a:p>
            <a:pPr lvl="1"/>
            <a:r>
              <a:rPr lang="en-US" dirty="0">
                <a:latin typeface="+mj-lt"/>
              </a:rPr>
              <a:t>Time + Frequency -&gt; “2D Scheduling”</a:t>
            </a:r>
          </a:p>
          <a:p>
            <a:pPr lvl="1"/>
            <a:endParaRPr lang="en-US" dirty="0">
              <a:latin typeface="+mj-lt"/>
            </a:endParaRPr>
          </a:p>
          <a:p>
            <a:r>
              <a:rPr lang="en-US" dirty="0">
                <a:latin typeface="+mj-lt"/>
              </a:rPr>
              <a:t>Cellular uses single channels up to 20 MHz</a:t>
            </a:r>
          </a:p>
          <a:p>
            <a:pPr lvl="1"/>
            <a:r>
              <a:rPr lang="en-US" dirty="0">
                <a:latin typeface="+mj-lt"/>
              </a:rPr>
              <a:t>Further divides these into 100 Resource Blocks</a:t>
            </a:r>
          </a:p>
          <a:p>
            <a:pPr lvl="1"/>
            <a:endParaRPr lang="en-US" dirty="0">
              <a:latin typeface="+mj-lt"/>
            </a:endParaRPr>
          </a:p>
          <a:p>
            <a:r>
              <a:rPr lang="en-US" dirty="0">
                <a:latin typeface="+mj-lt"/>
              </a:rPr>
              <a:t>Resource Block</a:t>
            </a:r>
          </a:p>
          <a:p>
            <a:pPr lvl="1"/>
            <a:r>
              <a:rPr lang="en-US" dirty="0">
                <a:latin typeface="+mj-lt"/>
              </a:rPr>
              <a:t>12 subcarriers for OFDM in frequency (15 kHz each)</a:t>
            </a:r>
          </a:p>
          <a:p>
            <a:pPr lvl="1"/>
            <a:r>
              <a:rPr lang="en-US" dirty="0">
                <a:latin typeface="+mj-lt"/>
              </a:rPr>
              <a:t>7 symbols in time (0.5 </a:t>
            </a:r>
            <a:r>
              <a:rPr lang="en-US" dirty="0" err="1">
                <a:latin typeface="+mj-lt"/>
              </a:rPr>
              <a:t>ms</a:t>
            </a:r>
            <a:r>
              <a:rPr lang="en-US" dirty="0">
                <a:latin typeface="+mj-lt"/>
              </a:rPr>
              <a:t>)</a:t>
            </a:r>
          </a:p>
          <a:p>
            <a:pPr lvl="2"/>
            <a:endParaRPr lang="en-US" dirty="0">
              <a:latin typeface="+mj-lt"/>
            </a:endParaRPr>
          </a:p>
          <a:p>
            <a:r>
              <a:rPr lang="en-US" dirty="0">
                <a:latin typeface="+mj-lt"/>
              </a:rPr>
              <a:t>Devices are allocated frequency and time based on what they are sending</a:t>
            </a:r>
          </a:p>
          <a:p>
            <a:pPr lvl="1"/>
            <a:r>
              <a:rPr lang="en-US" dirty="0">
                <a:latin typeface="+mj-lt"/>
              </a:rPr>
              <a:t>Allocated in units of Resource Blocks</a:t>
            </a:r>
          </a:p>
        </p:txBody>
      </p:sp>
      <p:sp>
        <p:nvSpPr>
          <p:cNvPr id="4" name="Slide Number Placeholder 3">
            <a:extLst>
              <a:ext uri="{FF2B5EF4-FFF2-40B4-BE49-F238E27FC236}">
                <a16:creationId xmlns:a16="http://schemas.microsoft.com/office/drawing/2014/main" id="{C80AE8BB-4EAB-467D-B375-DAEF55FA192D}"/>
              </a:ext>
            </a:extLst>
          </p:cNvPr>
          <p:cNvSpPr>
            <a:spLocks noGrp="1"/>
          </p:cNvSpPr>
          <p:nvPr>
            <p:ph type="sldNum" sz="quarter" idx="12"/>
          </p:nvPr>
        </p:nvSpPr>
        <p:spPr/>
        <p:txBody>
          <a:bodyPr/>
          <a:lstStyle/>
          <a:p>
            <a:fld id="{0778C724-3839-4D76-A707-B4C23905D055}" type="slidenum">
              <a:rPr lang="en-US" smtClean="0"/>
              <a:t>74</a:t>
            </a:fld>
            <a:endParaRPr lang="en-US"/>
          </a:p>
        </p:txBody>
      </p:sp>
      <p:pic>
        <p:nvPicPr>
          <p:cNvPr id="2050" name="Picture 2">
            <a:extLst>
              <a:ext uri="{FF2B5EF4-FFF2-40B4-BE49-F238E27FC236}">
                <a16:creationId xmlns:a16="http://schemas.microsoft.com/office/drawing/2014/main" id="{5B675891-9AC8-2B48-A612-A57B2FE1B5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050"/>
          <a:stretch/>
        </p:blipFill>
        <p:spPr bwMode="auto">
          <a:xfrm>
            <a:off x="7484647" y="337150"/>
            <a:ext cx="4095747" cy="30918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4AFE40F-A968-AF71-F32B-C48FDEA144E2}"/>
              </a:ext>
            </a:extLst>
          </p:cNvPr>
          <p:cNvSpPr/>
          <p:nvPr/>
        </p:nvSpPr>
        <p:spPr>
          <a:xfrm>
            <a:off x="9226322" y="2071012"/>
            <a:ext cx="368300" cy="3175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D8C35F-DDB6-F787-979C-C71BA8EF58E4}"/>
              </a:ext>
            </a:extLst>
          </p:cNvPr>
          <p:cNvSpPr txBox="1"/>
          <p:nvPr/>
        </p:nvSpPr>
        <p:spPr>
          <a:xfrm>
            <a:off x="9410472" y="3613150"/>
            <a:ext cx="2384630" cy="369332"/>
          </a:xfrm>
          <a:prstGeom prst="rect">
            <a:avLst/>
          </a:prstGeom>
          <a:noFill/>
          <a:ln>
            <a:solidFill>
              <a:schemeClr val="tx1"/>
            </a:solidFill>
          </a:ln>
        </p:spPr>
        <p:txBody>
          <a:bodyPr wrap="square" rtlCol="0">
            <a:spAutoFit/>
          </a:bodyPr>
          <a:lstStyle/>
          <a:p>
            <a:r>
              <a:rPr lang="en-US" dirty="0"/>
              <a:t>One “Resource Block”</a:t>
            </a:r>
          </a:p>
        </p:txBody>
      </p:sp>
      <p:cxnSp>
        <p:nvCxnSpPr>
          <p:cNvPr id="9" name="Straight Arrow Connector 8">
            <a:extLst>
              <a:ext uri="{FF2B5EF4-FFF2-40B4-BE49-F238E27FC236}">
                <a16:creationId xmlns:a16="http://schemas.microsoft.com/office/drawing/2014/main" id="{361C6B53-D788-38AE-445A-BC4C3BA9A2B9}"/>
              </a:ext>
            </a:extLst>
          </p:cNvPr>
          <p:cNvCxnSpPr>
            <a:stCxn id="7" idx="0"/>
          </p:cNvCxnSpPr>
          <p:nvPr/>
        </p:nvCxnSpPr>
        <p:spPr>
          <a:xfrm flipH="1" flipV="1">
            <a:off x="9594622" y="2388512"/>
            <a:ext cx="1008165" cy="1224638"/>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535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99DD4-5C8B-4646-B1C5-C22435004311}"/>
              </a:ext>
            </a:extLst>
          </p:cNvPr>
          <p:cNvSpPr>
            <a:spLocks noGrp="1"/>
          </p:cNvSpPr>
          <p:nvPr>
            <p:ph type="title"/>
          </p:nvPr>
        </p:nvSpPr>
        <p:spPr/>
        <p:txBody>
          <a:bodyPr/>
          <a:lstStyle/>
          <a:p>
            <a:r>
              <a:rPr lang="en-US" dirty="0"/>
              <a:t>Resources used by LTE-M and NB-IoT</a:t>
            </a:r>
          </a:p>
        </p:txBody>
      </p:sp>
      <p:sp>
        <p:nvSpPr>
          <p:cNvPr id="3" name="Content Placeholder 2">
            <a:extLst>
              <a:ext uri="{FF2B5EF4-FFF2-40B4-BE49-F238E27FC236}">
                <a16:creationId xmlns:a16="http://schemas.microsoft.com/office/drawing/2014/main" id="{1135827E-F842-43B0-8BFB-785A46DDEC44}"/>
              </a:ext>
            </a:extLst>
          </p:cNvPr>
          <p:cNvSpPr>
            <a:spLocks noGrp="1"/>
          </p:cNvSpPr>
          <p:nvPr>
            <p:ph idx="1"/>
          </p:nvPr>
        </p:nvSpPr>
        <p:spPr>
          <a:xfrm>
            <a:off x="838200" y="1494736"/>
            <a:ext cx="10515600" cy="4351338"/>
          </a:xfrm>
        </p:spPr>
        <p:txBody>
          <a:bodyPr/>
          <a:lstStyle/>
          <a:p>
            <a:r>
              <a:rPr lang="en-US" dirty="0">
                <a:latin typeface="+mj-lt"/>
              </a:rPr>
              <a:t>LTE-M uses up to 6 resource blocks</a:t>
            </a:r>
          </a:p>
          <a:p>
            <a:pPr lvl="1"/>
            <a:r>
              <a:rPr lang="en-US" dirty="0">
                <a:latin typeface="+mj-lt"/>
              </a:rPr>
              <a:t>1.4 MHz of bandwidth (1.080 MHz)</a:t>
            </a:r>
          </a:p>
          <a:p>
            <a:pPr lvl="1"/>
            <a:r>
              <a:rPr lang="en-US" dirty="0">
                <a:latin typeface="+mj-lt"/>
              </a:rPr>
              <a:t>Can co-exist with other normal LTE traffic, scheduled by cell tower</a:t>
            </a:r>
          </a:p>
          <a:p>
            <a:pPr lvl="1"/>
            <a:r>
              <a:rPr lang="en-US" dirty="0">
                <a:latin typeface="+mj-lt"/>
              </a:rPr>
              <a:t>Limited to only some capability of LTE (</a:t>
            </a:r>
            <a:r>
              <a:rPr lang="en-US" b="1" dirty="0">
                <a:latin typeface="+mj-lt"/>
              </a:rPr>
              <a:t>much</a:t>
            </a:r>
            <a:r>
              <a:rPr lang="en-US" dirty="0">
                <a:latin typeface="+mj-lt"/>
              </a:rPr>
              <a:t> less throughput)</a:t>
            </a:r>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F426851C-934A-4FD5-AB5C-B2A03829AA56}"/>
              </a:ext>
            </a:extLst>
          </p:cNvPr>
          <p:cNvSpPr>
            <a:spLocks noGrp="1"/>
          </p:cNvSpPr>
          <p:nvPr>
            <p:ph type="sldNum" sz="quarter" idx="12"/>
          </p:nvPr>
        </p:nvSpPr>
        <p:spPr/>
        <p:txBody>
          <a:bodyPr/>
          <a:lstStyle/>
          <a:p>
            <a:fld id="{0778C724-3839-4D76-A707-B4C23905D055}" type="slidenum">
              <a:rPr lang="en-US" smtClean="0"/>
              <a:t>75</a:t>
            </a:fld>
            <a:endParaRPr lang="en-US"/>
          </a:p>
        </p:txBody>
      </p:sp>
      <p:pic>
        <p:nvPicPr>
          <p:cNvPr id="1026" name="Picture 2">
            <a:extLst>
              <a:ext uri="{FF2B5EF4-FFF2-40B4-BE49-F238E27FC236}">
                <a16:creationId xmlns:a16="http://schemas.microsoft.com/office/drawing/2014/main" id="{4C679F30-4C9E-28F9-C7A7-433ABC51D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653" y="3670405"/>
            <a:ext cx="7112001" cy="286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695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429A16C-3E24-4754-878A-7588215D5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758" y="3133921"/>
            <a:ext cx="8307141" cy="31303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899DD4-5C8B-4646-B1C5-C22435004311}"/>
              </a:ext>
            </a:extLst>
          </p:cNvPr>
          <p:cNvSpPr>
            <a:spLocks noGrp="1"/>
          </p:cNvSpPr>
          <p:nvPr>
            <p:ph type="title"/>
          </p:nvPr>
        </p:nvSpPr>
        <p:spPr/>
        <p:txBody>
          <a:bodyPr/>
          <a:lstStyle/>
          <a:p>
            <a:r>
              <a:rPr lang="en-US" dirty="0"/>
              <a:t>Resources used by LTE-M and NB-IoT</a:t>
            </a:r>
          </a:p>
        </p:txBody>
      </p:sp>
      <p:sp>
        <p:nvSpPr>
          <p:cNvPr id="3" name="Content Placeholder 2">
            <a:extLst>
              <a:ext uri="{FF2B5EF4-FFF2-40B4-BE49-F238E27FC236}">
                <a16:creationId xmlns:a16="http://schemas.microsoft.com/office/drawing/2014/main" id="{1135827E-F842-43B0-8BFB-785A46DDEC44}"/>
              </a:ext>
            </a:extLst>
          </p:cNvPr>
          <p:cNvSpPr>
            <a:spLocks noGrp="1"/>
          </p:cNvSpPr>
          <p:nvPr>
            <p:ph idx="1"/>
          </p:nvPr>
        </p:nvSpPr>
        <p:spPr>
          <a:xfrm>
            <a:off x="900545" y="1690688"/>
            <a:ext cx="10515600" cy="4351338"/>
          </a:xfrm>
        </p:spPr>
        <p:txBody>
          <a:bodyPr/>
          <a:lstStyle/>
          <a:p>
            <a:r>
              <a:rPr lang="en-US" dirty="0">
                <a:latin typeface="+mj-lt"/>
              </a:rPr>
              <a:t>NB-IoT uses up to 1 resource block</a:t>
            </a:r>
          </a:p>
          <a:p>
            <a:pPr lvl="1"/>
            <a:r>
              <a:rPr lang="en-US" dirty="0">
                <a:latin typeface="+mj-lt"/>
              </a:rPr>
              <a:t>200 kHz of bandwidth (180 kHz)</a:t>
            </a:r>
          </a:p>
          <a:p>
            <a:pPr lvl="1"/>
            <a:r>
              <a:rPr lang="en-US" dirty="0">
                <a:latin typeface="+mj-lt"/>
              </a:rPr>
              <a:t>Multiple deployment options</a:t>
            </a:r>
          </a:p>
          <a:p>
            <a:pPr lvl="2"/>
            <a:r>
              <a:rPr lang="en-US" dirty="0">
                <a:latin typeface="+mj-lt"/>
              </a:rPr>
              <a:t>Guard-band in practice</a:t>
            </a:r>
          </a:p>
          <a:p>
            <a:pPr lvl="1"/>
            <a:endParaRPr lang="en-US" dirty="0"/>
          </a:p>
        </p:txBody>
      </p:sp>
      <p:sp>
        <p:nvSpPr>
          <p:cNvPr id="4" name="Slide Number Placeholder 3">
            <a:extLst>
              <a:ext uri="{FF2B5EF4-FFF2-40B4-BE49-F238E27FC236}">
                <a16:creationId xmlns:a16="http://schemas.microsoft.com/office/drawing/2014/main" id="{F426851C-934A-4FD5-AB5C-B2A03829AA56}"/>
              </a:ext>
            </a:extLst>
          </p:cNvPr>
          <p:cNvSpPr>
            <a:spLocks noGrp="1"/>
          </p:cNvSpPr>
          <p:nvPr>
            <p:ph type="sldNum" sz="quarter" idx="12"/>
          </p:nvPr>
        </p:nvSpPr>
        <p:spPr/>
        <p:txBody>
          <a:bodyPr/>
          <a:lstStyle/>
          <a:p>
            <a:fld id="{0778C724-3839-4D76-A707-B4C23905D055}" type="slidenum">
              <a:rPr lang="en-US" smtClean="0"/>
              <a:t>76</a:t>
            </a:fld>
            <a:endParaRPr lang="en-US"/>
          </a:p>
        </p:txBody>
      </p:sp>
    </p:spTree>
    <p:extLst>
      <p:ext uri="{BB962C8B-B14F-4D97-AF65-F5344CB8AC3E}">
        <p14:creationId xmlns:p14="http://schemas.microsoft.com/office/powerpoint/2010/main" val="3964253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F0B6-823B-4BA6-87DA-916BF789EDA9}"/>
              </a:ext>
            </a:extLst>
          </p:cNvPr>
          <p:cNvSpPr>
            <a:spLocks noGrp="1"/>
          </p:cNvSpPr>
          <p:nvPr>
            <p:ph type="title"/>
          </p:nvPr>
        </p:nvSpPr>
        <p:spPr/>
        <p:txBody>
          <a:bodyPr/>
          <a:lstStyle/>
          <a:p>
            <a:r>
              <a:rPr lang="en-US" dirty="0"/>
              <a:t>Reducing power for IoT devices</a:t>
            </a:r>
          </a:p>
        </p:txBody>
      </p:sp>
      <p:sp>
        <p:nvSpPr>
          <p:cNvPr id="3" name="Content Placeholder 2">
            <a:extLst>
              <a:ext uri="{FF2B5EF4-FFF2-40B4-BE49-F238E27FC236}">
                <a16:creationId xmlns:a16="http://schemas.microsoft.com/office/drawing/2014/main" id="{CD1A646F-81C1-4590-A7CC-2FCC419DB952}"/>
              </a:ext>
            </a:extLst>
          </p:cNvPr>
          <p:cNvSpPr>
            <a:spLocks noGrp="1"/>
          </p:cNvSpPr>
          <p:nvPr>
            <p:ph idx="1"/>
          </p:nvPr>
        </p:nvSpPr>
        <p:spPr>
          <a:xfrm>
            <a:off x="609600" y="1600201"/>
            <a:ext cx="5347368" cy="4525963"/>
          </a:xfrm>
        </p:spPr>
        <p:txBody>
          <a:bodyPr>
            <a:normAutofit fontScale="85000" lnSpcReduction="20000"/>
          </a:bodyPr>
          <a:lstStyle/>
          <a:p>
            <a:r>
              <a:rPr lang="en-US" dirty="0">
                <a:latin typeface="+mj-lt"/>
              </a:rPr>
              <a:t>Reduce max Tx power to 20 dBm</a:t>
            </a:r>
          </a:p>
          <a:p>
            <a:pPr lvl="1"/>
            <a:r>
              <a:rPr lang="en-US" dirty="0">
                <a:latin typeface="+mj-lt"/>
              </a:rPr>
              <a:t>Increased receive sensitivity at tower will cover it</a:t>
            </a:r>
          </a:p>
          <a:p>
            <a:pPr lvl="1"/>
            <a:endParaRPr lang="en-US" dirty="0">
              <a:latin typeface="+mj-lt"/>
            </a:endParaRPr>
          </a:p>
          <a:p>
            <a:r>
              <a:rPr lang="en-US" dirty="0">
                <a:latin typeface="+mj-lt"/>
              </a:rPr>
              <a:t>Extended Discontinuous Reception (</a:t>
            </a:r>
            <a:r>
              <a:rPr lang="en-US" dirty="0" err="1">
                <a:latin typeface="+mj-lt"/>
              </a:rPr>
              <a:t>eDRX</a:t>
            </a:r>
            <a:r>
              <a:rPr lang="en-US" dirty="0">
                <a:latin typeface="+mj-lt"/>
              </a:rPr>
              <a:t>)</a:t>
            </a:r>
          </a:p>
          <a:p>
            <a:pPr lvl="1"/>
            <a:r>
              <a:rPr lang="en-US" dirty="0">
                <a:latin typeface="+mj-lt"/>
              </a:rPr>
              <a:t>Allow devices to reduce paging period and still stay on network</a:t>
            </a:r>
          </a:p>
          <a:p>
            <a:pPr lvl="1"/>
            <a:r>
              <a:rPr lang="en-US" dirty="0">
                <a:latin typeface="+mj-lt"/>
              </a:rPr>
              <a:t>Cell tower will hold messages</a:t>
            </a:r>
          </a:p>
          <a:p>
            <a:pPr lvl="1"/>
            <a:endParaRPr lang="en-US" dirty="0">
              <a:latin typeface="+mj-lt"/>
            </a:endParaRPr>
          </a:p>
          <a:p>
            <a:r>
              <a:rPr lang="en-US" dirty="0">
                <a:latin typeface="+mj-lt"/>
              </a:rPr>
              <a:t>What does this get to?</a:t>
            </a:r>
          </a:p>
          <a:p>
            <a:pPr lvl="1"/>
            <a:r>
              <a:rPr lang="en-US" dirty="0">
                <a:latin typeface="+mj-lt"/>
              </a:rPr>
              <a:t>“For a LTE-M1 device that transmits data once per day, and wakes up every 60 hyper frames to check for commands (this would be about every 10 minutes), </a:t>
            </a:r>
            <a:r>
              <a:rPr lang="en-US" b="1" dirty="0">
                <a:latin typeface="+mj-lt"/>
              </a:rPr>
              <a:t>a life of 4.7 years is achievable on 2 AA batteries</a:t>
            </a:r>
            <a:r>
              <a:rPr lang="en-US" dirty="0">
                <a:latin typeface="+mj-lt"/>
              </a:rPr>
              <a:t>.”</a:t>
            </a:r>
          </a:p>
        </p:txBody>
      </p:sp>
      <p:sp>
        <p:nvSpPr>
          <p:cNvPr id="4" name="Slide Number Placeholder 3">
            <a:extLst>
              <a:ext uri="{FF2B5EF4-FFF2-40B4-BE49-F238E27FC236}">
                <a16:creationId xmlns:a16="http://schemas.microsoft.com/office/drawing/2014/main" id="{FF662847-2808-4EEE-A37B-CB4BD9C91B2F}"/>
              </a:ext>
            </a:extLst>
          </p:cNvPr>
          <p:cNvSpPr>
            <a:spLocks noGrp="1"/>
          </p:cNvSpPr>
          <p:nvPr>
            <p:ph type="sldNum" sz="quarter" idx="12"/>
          </p:nvPr>
        </p:nvSpPr>
        <p:spPr/>
        <p:txBody>
          <a:bodyPr/>
          <a:lstStyle/>
          <a:p>
            <a:fld id="{0778C724-3839-4D76-A707-B4C23905D055}" type="slidenum">
              <a:rPr lang="en-US" smtClean="0"/>
              <a:pPr/>
              <a:t>77</a:t>
            </a:fld>
            <a:endParaRPr lang="en-US"/>
          </a:p>
        </p:txBody>
      </p:sp>
      <p:pic>
        <p:nvPicPr>
          <p:cNvPr id="2050" name="Picture 2" descr="Shows the power profile of an LTE-M1 UE in eDRX Mode">
            <a:extLst>
              <a:ext uri="{FF2B5EF4-FFF2-40B4-BE49-F238E27FC236}">
                <a16:creationId xmlns:a16="http://schemas.microsoft.com/office/drawing/2014/main" id="{4956EAB5-471F-47DF-A5E6-75DAD7265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505" y="1700463"/>
            <a:ext cx="5816379" cy="37431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634BA9-03B6-3F4A-B4D5-AE970E1A81FE}"/>
              </a:ext>
            </a:extLst>
          </p:cNvPr>
          <p:cNvSpPr txBox="1"/>
          <p:nvPr/>
        </p:nvSpPr>
        <p:spPr>
          <a:xfrm>
            <a:off x="7530041" y="5465011"/>
            <a:ext cx="454323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Graphics, quote 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https://www.link-labs.com/blog/lte-e-drx-psm-explained-for-lte-m1</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12411604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6A59-B716-4469-947B-787E3323E58E}"/>
              </a:ext>
            </a:extLst>
          </p:cNvPr>
          <p:cNvSpPr>
            <a:spLocks noGrp="1"/>
          </p:cNvSpPr>
          <p:nvPr>
            <p:ph type="title"/>
          </p:nvPr>
        </p:nvSpPr>
        <p:spPr/>
        <p:txBody>
          <a:bodyPr/>
          <a:lstStyle/>
          <a:p>
            <a:r>
              <a:rPr lang="en-US"/>
              <a:t>Further power reduction for simple devices</a:t>
            </a:r>
            <a:endParaRPr lang="en-US" dirty="0"/>
          </a:p>
        </p:txBody>
      </p:sp>
      <p:sp>
        <p:nvSpPr>
          <p:cNvPr id="3" name="Content Placeholder 2">
            <a:extLst>
              <a:ext uri="{FF2B5EF4-FFF2-40B4-BE49-F238E27FC236}">
                <a16:creationId xmlns:a16="http://schemas.microsoft.com/office/drawing/2014/main" id="{4AA1703E-F91B-4757-AE87-3670499E214C}"/>
              </a:ext>
            </a:extLst>
          </p:cNvPr>
          <p:cNvSpPr>
            <a:spLocks noGrp="1"/>
          </p:cNvSpPr>
          <p:nvPr>
            <p:ph idx="1"/>
          </p:nvPr>
        </p:nvSpPr>
        <p:spPr>
          <a:xfrm>
            <a:off x="609600" y="1600201"/>
            <a:ext cx="4759157" cy="4525963"/>
          </a:xfrm>
        </p:spPr>
        <p:txBody>
          <a:bodyPr/>
          <a:lstStyle/>
          <a:p>
            <a:r>
              <a:rPr lang="en-US" dirty="0">
                <a:latin typeface="+mj-lt"/>
              </a:rPr>
              <a:t>Power Saving Mode (PSM)</a:t>
            </a:r>
          </a:p>
          <a:p>
            <a:pPr lvl="1"/>
            <a:r>
              <a:rPr lang="en-US" dirty="0">
                <a:latin typeface="+mj-lt"/>
              </a:rPr>
              <a:t>For very simple, uplink-focused devices, allow them to turn off entirely but stay connected</a:t>
            </a:r>
            <a:br>
              <a:rPr lang="en-US" dirty="0">
                <a:latin typeface="+mj-lt"/>
              </a:rPr>
            </a:br>
            <a:endParaRPr lang="en-US" dirty="0">
              <a:latin typeface="+mj-lt"/>
            </a:endParaRPr>
          </a:p>
          <a:p>
            <a:pPr lvl="1"/>
            <a:r>
              <a:rPr lang="en-US" dirty="0">
                <a:latin typeface="+mj-lt"/>
              </a:rPr>
              <a:t>Minutes to </a:t>
            </a:r>
            <a:r>
              <a:rPr lang="en-US" i="1" dirty="0">
                <a:latin typeface="+mj-lt"/>
              </a:rPr>
              <a:t>days</a:t>
            </a:r>
            <a:r>
              <a:rPr lang="en-US" dirty="0">
                <a:latin typeface="+mj-lt"/>
              </a:rPr>
              <a:t> in duration</a:t>
            </a:r>
          </a:p>
          <a:p>
            <a:pPr lvl="1"/>
            <a:endParaRPr lang="en-US" dirty="0">
              <a:latin typeface="+mj-lt"/>
            </a:endParaRPr>
          </a:p>
          <a:p>
            <a:pPr lvl="1"/>
            <a:r>
              <a:rPr lang="en-US" dirty="0">
                <a:latin typeface="+mj-lt"/>
              </a:rPr>
              <a:t>Notify tower before sleeping, listen for packets after each transmission</a:t>
            </a:r>
          </a:p>
          <a:p>
            <a:endParaRPr lang="en-US" dirty="0"/>
          </a:p>
        </p:txBody>
      </p:sp>
      <p:sp>
        <p:nvSpPr>
          <p:cNvPr id="4" name="Slide Number Placeholder 3">
            <a:extLst>
              <a:ext uri="{FF2B5EF4-FFF2-40B4-BE49-F238E27FC236}">
                <a16:creationId xmlns:a16="http://schemas.microsoft.com/office/drawing/2014/main" id="{F151F920-7190-4116-BA55-1F70D66316BB}"/>
              </a:ext>
            </a:extLst>
          </p:cNvPr>
          <p:cNvSpPr>
            <a:spLocks noGrp="1"/>
          </p:cNvSpPr>
          <p:nvPr>
            <p:ph type="sldNum" sz="quarter" idx="12"/>
          </p:nvPr>
        </p:nvSpPr>
        <p:spPr/>
        <p:txBody>
          <a:bodyPr/>
          <a:lstStyle/>
          <a:p>
            <a:fld id="{0778C724-3839-4D76-A707-B4C23905D055}" type="slidenum">
              <a:rPr lang="en-US" smtClean="0"/>
              <a:pPr/>
              <a:t>78</a:t>
            </a:fld>
            <a:endParaRPr lang="en-US"/>
          </a:p>
        </p:txBody>
      </p:sp>
      <p:pic>
        <p:nvPicPr>
          <p:cNvPr id="6" name="Picture 2" descr="Power Profile for LTE-M1 Power Saving Mode.">
            <a:extLst>
              <a:ext uri="{FF2B5EF4-FFF2-40B4-BE49-F238E27FC236}">
                <a16:creationId xmlns:a16="http://schemas.microsoft.com/office/drawing/2014/main" id="{4C0594C9-34B7-438E-986A-77E9C192D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789" y="1690073"/>
            <a:ext cx="6616703" cy="41612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E8F44D-F259-994D-825E-D97E369BA223}"/>
              </a:ext>
            </a:extLst>
          </p:cNvPr>
          <p:cNvSpPr txBox="1"/>
          <p:nvPr/>
        </p:nvSpPr>
        <p:spPr>
          <a:xfrm>
            <a:off x="7796465" y="5882105"/>
            <a:ext cx="420499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Graphics 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https://www.link-labs.com/blog/lte-e-drx-psm-explained-for-lte-m1</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742270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1084-9F79-446C-9F54-35817C6FF11D}"/>
              </a:ext>
            </a:extLst>
          </p:cNvPr>
          <p:cNvSpPr>
            <a:spLocks noGrp="1"/>
          </p:cNvSpPr>
          <p:nvPr>
            <p:ph type="title"/>
          </p:nvPr>
        </p:nvSpPr>
        <p:spPr/>
        <p:txBody>
          <a:bodyPr/>
          <a:lstStyle/>
          <a:p>
            <a:r>
              <a:rPr lang="en-US" dirty="0"/>
              <a:t>Improved range for LTE-M and NB-IoT</a:t>
            </a:r>
          </a:p>
        </p:txBody>
      </p:sp>
      <p:sp>
        <p:nvSpPr>
          <p:cNvPr id="3" name="Content Placeholder 2">
            <a:extLst>
              <a:ext uri="{FF2B5EF4-FFF2-40B4-BE49-F238E27FC236}">
                <a16:creationId xmlns:a16="http://schemas.microsoft.com/office/drawing/2014/main" id="{61F52A67-04B9-415E-AEC9-8F9A48718016}"/>
              </a:ext>
            </a:extLst>
          </p:cNvPr>
          <p:cNvSpPr>
            <a:spLocks noGrp="1"/>
          </p:cNvSpPr>
          <p:nvPr>
            <p:ph idx="1"/>
          </p:nvPr>
        </p:nvSpPr>
        <p:spPr/>
        <p:txBody>
          <a:bodyPr>
            <a:normAutofit/>
          </a:bodyPr>
          <a:lstStyle/>
          <a:p>
            <a:r>
              <a:rPr lang="en-US" dirty="0">
                <a:latin typeface="+mj-lt"/>
              </a:rPr>
              <a:t>LTE defines a Maximum Coupling Loss (MCL) </a:t>
            </a:r>
            <a:r>
              <a:rPr lang="en-US" dirty="0" err="1">
                <a:latin typeface="+mj-lt"/>
              </a:rPr>
              <a:t>a.k.a</a:t>
            </a:r>
            <a:r>
              <a:rPr lang="en-US" dirty="0">
                <a:latin typeface="+mj-lt"/>
              </a:rPr>
              <a:t> Link Budget</a:t>
            </a:r>
          </a:p>
          <a:p>
            <a:pPr lvl="1"/>
            <a:r>
              <a:rPr lang="en-US" dirty="0">
                <a:latin typeface="+mj-lt"/>
              </a:rPr>
              <a:t>Traditional cellular: 144 dB (~2.5 km)</a:t>
            </a:r>
          </a:p>
          <a:p>
            <a:pPr lvl="1"/>
            <a:r>
              <a:rPr lang="en-US" dirty="0">
                <a:latin typeface="+mj-lt"/>
              </a:rPr>
              <a:t>LTE-M: 160 dB (~5 km)</a:t>
            </a:r>
          </a:p>
          <a:p>
            <a:pPr lvl="1"/>
            <a:r>
              <a:rPr lang="en-US" dirty="0">
                <a:latin typeface="+mj-lt"/>
              </a:rPr>
              <a:t>NB-IoT: 164 dB (~10 km)</a:t>
            </a:r>
          </a:p>
          <a:p>
            <a:pPr lvl="1"/>
            <a:endParaRPr lang="en-US" dirty="0">
              <a:latin typeface="+mj-lt"/>
            </a:endParaRPr>
          </a:p>
          <a:p>
            <a:pPr lvl="1"/>
            <a:r>
              <a:rPr lang="en-US" dirty="0">
                <a:latin typeface="+mj-lt"/>
              </a:rPr>
              <a:t>Sigfox: ~155 dB</a:t>
            </a:r>
          </a:p>
          <a:p>
            <a:pPr lvl="1"/>
            <a:r>
              <a:rPr lang="en-US" dirty="0" err="1">
                <a:latin typeface="+mj-lt"/>
              </a:rPr>
              <a:t>LoRaWAN</a:t>
            </a:r>
            <a:r>
              <a:rPr lang="en-US" dirty="0">
                <a:latin typeface="+mj-lt"/>
              </a:rPr>
              <a:t>: ~143 dB</a:t>
            </a:r>
          </a:p>
          <a:p>
            <a:pPr lvl="1"/>
            <a:endParaRPr lang="en-US" dirty="0">
              <a:latin typeface="+mj-lt"/>
            </a:endParaRPr>
          </a:p>
          <a:p>
            <a:r>
              <a:rPr lang="en-US" dirty="0">
                <a:latin typeface="+mj-lt"/>
              </a:rPr>
              <a:t>Note that many cellular bands are often on higher frequencies</a:t>
            </a:r>
          </a:p>
          <a:p>
            <a:pPr lvl="1"/>
            <a:r>
              <a:rPr lang="en-US" dirty="0">
                <a:latin typeface="+mj-lt"/>
              </a:rPr>
              <a:t>Example: 1900 GHz</a:t>
            </a:r>
          </a:p>
        </p:txBody>
      </p:sp>
      <p:sp>
        <p:nvSpPr>
          <p:cNvPr id="4" name="Slide Number Placeholder 3">
            <a:extLst>
              <a:ext uri="{FF2B5EF4-FFF2-40B4-BE49-F238E27FC236}">
                <a16:creationId xmlns:a16="http://schemas.microsoft.com/office/drawing/2014/main" id="{97409915-8079-4F7F-AE05-126858FAD2D1}"/>
              </a:ext>
            </a:extLst>
          </p:cNvPr>
          <p:cNvSpPr>
            <a:spLocks noGrp="1"/>
          </p:cNvSpPr>
          <p:nvPr>
            <p:ph type="sldNum" sz="quarter" idx="12"/>
          </p:nvPr>
        </p:nvSpPr>
        <p:spPr/>
        <p:txBody>
          <a:bodyPr/>
          <a:lstStyle/>
          <a:p>
            <a:fld id="{0778C724-3839-4D76-A707-B4C23905D055}" type="slidenum">
              <a:rPr lang="en-US" smtClean="0"/>
              <a:t>79</a:t>
            </a:fld>
            <a:endParaRPr lang="en-US"/>
          </a:p>
        </p:txBody>
      </p:sp>
    </p:spTree>
    <p:extLst>
      <p:ext uri="{BB962C8B-B14F-4D97-AF65-F5344CB8AC3E}">
        <p14:creationId xmlns:p14="http://schemas.microsoft.com/office/powerpoint/2010/main" val="3389336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200" y="250031"/>
            <a:ext cx="10515600" cy="1325563"/>
          </a:xfrm>
        </p:spPr>
        <p:txBody>
          <a:bodyPr/>
          <a:lstStyle/>
          <a:p>
            <a:r>
              <a:rPr lang="en-US" dirty="0"/>
              <a:t>What is the mesh equivalent of broadcast?</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575594"/>
            <a:ext cx="10515600" cy="4895850"/>
          </a:xfrm>
        </p:spPr>
        <p:txBody>
          <a:bodyPr>
            <a:normAutofit fontScale="92500" lnSpcReduction="10000"/>
          </a:bodyPr>
          <a:lstStyle/>
          <a:p>
            <a:r>
              <a:rPr lang="en-US" sz="3000" dirty="0">
                <a:latin typeface="+mj-lt"/>
              </a:rPr>
              <a:t>Flooding is the mesh equivalent of broadcast (communicate to all)</a:t>
            </a:r>
          </a:p>
          <a:p>
            <a:pPr lvl="1"/>
            <a:r>
              <a:rPr lang="en-US" sz="2600" dirty="0">
                <a:latin typeface="+mj-lt"/>
              </a:rPr>
              <a:t>Each node sends information to every other node in the mesh</a:t>
            </a:r>
          </a:p>
          <a:p>
            <a:pPr lvl="1"/>
            <a:r>
              <a:rPr lang="en-US" sz="2600" dirty="0">
                <a:latin typeface="+mj-lt"/>
              </a:rPr>
              <a:t>Eventually the packets will reach the desired destination</a:t>
            </a:r>
          </a:p>
          <a:p>
            <a:endParaRPr lang="en-US" dirty="0">
              <a:latin typeface="+mj-lt"/>
            </a:endParaRPr>
          </a:p>
          <a:p>
            <a:r>
              <a:rPr lang="en-US" sz="3000" dirty="0">
                <a:latin typeface="+mj-lt"/>
              </a:rPr>
              <a:t>Goal: get information to all nodes</a:t>
            </a:r>
          </a:p>
          <a:p>
            <a:pPr lvl="1"/>
            <a:r>
              <a:rPr lang="en-US" sz="2600" dirty="0">
                <a:latin typeface="+mj-lt"/>
              </a:rPr>
              <a:t>This is the problem of “data dissemination”</a:t>
            </a:r>
          </a:p>
          <a:p>
            <a:pPr lvl="1"/>
            <a:endParaRPr lang="en-US" dirty="0">
              <a:latin typeface="+mj-lt"/>
            </a:endParaRPr>
          </a:p>
          <a:p>
            <a:r>
              <a:rPr lang="en-US" sz="3000" dirty="0">
                <a:latin typeface="+mj-lt"/>
              </a:rPr>
              <a:t>Problem: difficult in Mesh topologies</a:t>
            </a:r>
          </a:p>
          <a:p>
            <a:pPr lvl="1"/>
            <a:r>
              <a:rPr lang="en-US" sz="2600" dirty="0">
                <a:latin typeface="+mj-lt"/>
              </a:rPr>
              <a:t>Packet loss, retransmission delays</a:t>
            </a:r>
          </a:p>
          <a:p>
            <a:pPr marL="457200" lvl="1" indent="0">
              <a:buNone/>
            </a:pPr>
            <a:endParaRPr lang="en-US" dirty="0">
              <a:latin typeface="+mj-lt"/>
            </a:endParaRPr>
          </a:p>
          <a:p>
            <a:r>
              <a:rPr lang="en-US" sz="3000" b="1" dirty="0">
                <a:latin typeface="+mj-lt"/>
              </a:rPr>
              <a:t>Question: How do we make flooding stop?</a:t>
            </a:r>
          </a:p>
          <a:p>
            <a:r>
              <a:rPr lang="en-US" sz="3000" b="1" dirty="0"/>
              <a:t>Question: Is it really routing?</a:t>
            </a:r>
            <a:endParaRPr lang="en-US" sz="3000" b="1" dirty="0">
              <a:latin typeface="+mj-lt"/>
            </a:endParaRP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a:t>
            </a:fld>
            <a:endParaRPr lang="en-US"/>
          </a:p>
        </p:txBody>
      </p:sp>
    </p:spTree>
    <p:extLst>
      <p:ext uri="{BB962C8B-B14F-4D97-AF65-F5344CB8AC3E}">
        <p14:creationId xmlns:p14="http://schemas.microsoft.com/office/powerpoint/2010/main" val="34911653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sym typeface="Wingdings" pitchFamily="2" charset="2"/>
              </a:rPr>
              <a:t>Wi-Fi</a:t>
            </a:r>
            <a:endParaRPr lang="en-US" dirty="0">
              <a:latin typeface="+mj-lt"/>
              <a:sym typeface="Wingdings" pitchFamily="2" charset="2"/>
            </a:endParaRPr>
          </a:p>
          <a:p>
            <a:r>
              <a:rPr lang="en-US" dirty="0">
                <a:latin typeface="+mj-lt"/>
                <a:sym typeface="Wingdings" pitchFamily="2" charset="2"/>
              </a:rPr>
              <a:t>Cellular</a:t>
            </a:r>
          </a:p>
          <a:p>
            <a:r>
              <a:rPr lang="en-US" b="1" dirty="0">
                <a:sym typeface="Wingdings" pitchFamily="2" charset="2"/>
              </a:rPr>
              <a:t>Bluetooth</a:t>
            </a:r>
            <a:endParaRPr lang="en-US" b="1"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80</a:t>
            </a:fld>
            <a:endParaRPr lang="sv-SE"/>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a:latin typeface="+mn-lt"/>
              </a:rPr>
              <a:t>Roadmap of the lecture today</a:t>
            </a:r>
            <a:endParaRPr lang="en-SE" sz="400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41134376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Basics of Bluetooth Low Energy (BLE)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Direct device-to-device communication</a:t>
            </a:r>
          </a:p>
          <a:p>
            <a:pPr lvl="1"/>
            <a:r>
              <a:rPr lang="en-US" dirty="0">
                <a:latin typeface="+mj-lt"/>
              </a:rPr>
              <a:t>Usually: Computer to Thing</a:t>
            </a:r>
          </a:p>
          <a:p>
            <a:pPr lvl="1"/>
            <a:r>
              <a:rPr lang="en-US" dirty="0">
                <a:latin typeface="+mj-lt"/>
              </a:rPr>
              <a:t>Smartphone to device, Laptop to device, etc.</a:t>
            </a:r>
          </a:p>
          <a:p>
            <a:pPr lvl="1"/>
            <a:endParaRPr lang="en-US" dirty="0">
              <a:latin typeface="+mj-lt"/>
            </a:endParaRPr>
          </a:p>
          <a:p>
            <a:r>
              <a:rPr lang="en-US" dirty="0">
                <a:latin typeface="+mj-lt"/>
              </a:rPr>
              <a:t>Focus on making the “Thing” really low energy</a:t>
            </a:r>
          </a:p>
          <a:p>
            <a:pPr lvl="1"/>
            <a:r>
              <a:rPr lang="en-US" dirty="0">
                <a:latin typeface="+mj-lt"/>
              </a:rPr>
              <a:t>Push energy-intensive requirements onto “Computer”</a:t>
            </a:r>
          </a:p>
          <a:p>
            <a:pPr lvl="1"/>
            <a:endParaRPr lang="en-US" dirty="0">
              <a:latin typeface="+mj-lt"/>
            </a:endParaRP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81</a:t>
            </a:fld>
            <a:endParaRPr lang="en-US"/>
          </a:p>
        </p:txBody>
      </p:sp>
    </p:spTree>
    <p:extLst>
      <p:ext uri="{BB962C8B-B14F-4D97-AF65-F5344CB8AC3E}">
        <p14:creationId xmlns:p14="http://schemas.microsoft.com/office/powerpoint/2010/main" val="30477491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BLE Layers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6935" y="1512815"/>
            <a:ext cx="10515600" cy="4351338"/>
          </a:xfrm>
        </p:spPr>
        <p:txBody>
          <a:bodyPr>
            <a:normAutofit/>
          </a:bodyPr>
          <a:lstStyle/>
          <a:p>
            <a:r>
              <a:rPr lang="en-US" dirty="0">
                <a:latin typeface="+mj-lt"/>
              </a:rPr>
              <a:t>Host – Configuration and Server</a:t>
            </a:r>
          </a:p>
          <a:p>
            <a:pPr lvl="1"/>
            <a:r>
              <a:rPr lang="en-US" dirty="0">
                <a:latin typeface="+mj-lt"/>
              </a:rPr>
              <a:t>GAP – Generic Access Profile</a:t>
            </a:r>
          </a:p>
          <a:p>
            <a:pPr lvl="2"/>
            <a:r>
              <a:rPr lang="en-US" dirty="0">
                <a:latin typeface="+mj-lt"/>
              </a:rPr>
              <a:t>Configure advertising</a:t>
            </a:r>
          </a:p>
          <a:p>
            <a:pPr lvl="1"/>
            <a:r>
              <a:rPr lang="en-US" dirty="0">
                <a:latin typeface="+mj-lt"/>
              </a:rPr>
              <a:t>GATT – Generic Attribute profile</a:t>
            </a:r>
          </a:p>
          <a:p>
            <a:pPr lvl="2"/>
            <a:r>
              <a:rPr lang="en-US" dirty="0">
                <a:latin typeface="+mj-lt"/>
              </a:rPr>
              <a:t>Configure connections</a:t>
            </a:r>
          </a:p>
          <a:p>
            <a:pPr lvl="2"/>
            <a:endParaRPr lang="en-US" dirty="0">
              <a:latin typeface="+mj-lt"/>
            </a:endParaRPr>
          </a:p>
          <a:p>
            <a:r>
              <a:rPr lang="en-US" dirty="0">
                <a:latin typeface="+mj-lt"/>
              </a:rPr>
              <a:t>HCI - Host Controller Interface</a:t>
            </a:r>
          </a:p>
          <a:p>
            <a:r>
              <a:rPr lang="en-US" dirty="0">
                <a:latin typeface="+mj-lt"/>
              </a:rPr>
              <a:t>Controller - Communication</a:t>
            </a:r>
          </a:p>
          <a:p>
            <a:pPr lvl="1"/>
            <a:r>
              <a:rPr lang="en-US" dirty="0">
                <a:latin typeface="+mj-lt"/>
              </a:rPr>
              <a:t>Link Layer – send packets</a:t>
            </a:r>
          </a:p>
          <a:p>
            <a:pPr lvl="1"/>
            <a:r>
              <a:rPr lang="en-US" dirty="0">
                <a:latin typeface="+mj-lt"/>
              </a:rPr>
              <a:t>RF and PHY – send bits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82</a:t>
            </a:fld>
            <a:endParaRPr lang="en-US"/>
          </a:p>
        </p:txBody>
      </p:sp>
      <p:pic>
        <p:nvPicPr>
          <p:cNvPr id="6" name="Picture 5">
            <a:extLst>
              <a:ext uri="{FF2B5EF4-FFF2-40B4-BE49-F238E27FC236}">
                <a16:creationId xmlns:a16="http://schemas.microsoft.com/office/drawing/2014/main" id="{C0AF88F2-BA52-4E83-8972-85024C28DFA4}"/>
              </a:ext>
            </a:extLst>
          </p:cNvPr>
          <p:cNvPicPr>
            <a:picLocks noChangeAspect="1"/>
          </p:cNvPicPr>
          <p:nvPr/>
        </p:nvPicPr>
        <p:blipFill>
          <a:blip r:embed="rId2"/>
          <a:stretch>
            <a:fillRect/>
          </a:stretch>
        </p:blipFill>
        <p:spPr>
          <a:xfrm>
            <a:off x="8795085" y="228600"/>
            <a:ext cx="2785310" cy="5941996"/>
          </a:xfrm>
          <a:prstGeom prst="rect">
            <a:avLst/>
          </a:prstGeom>
        </p:spPr>
      </p:pic>
      <p:sp>
        <p:nvSpPr>
          <p:cNvPr id="7" name="Rectangle 6">
            <a:extLst>
              <a:ext uri="{FF2B5EF4-FFF2-40B4-BE49-F238E27FC236}">
                <a16:creationId xmlns:a16="http://schemas.microsoft.com/office/drawing/2014/main" id="{8472A24E-575F-4381-9FC2-9C518281048D}"/>
              </a:ext>
            </a:extLst>
          </p:cNvPr>
          <p:cNvSpPr/>
          <p:nvPr/>
        </p:nvSpPr>
        <p:spPr>
          <a:xfrm>
            <a:off x="8865031" y="1131376"/>
            <a:ext cx="821410" cy="2464231"/>
          </a:xfrm>
          <a:prstGeom prst="rect">
            <a:avLst/>
          </a:prstGeom>
          <a:solidFill>
            <a:srgbClr val="00AEFF"/>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GAP</a:t>
            </a:r>
          </a:p>
        </p:txBody>
      </p:sp>
      <p:sp>
        <p:nvSpPr>
          <p:cNvPr id="8" name="Left Brace 7">
            <a:extLst>
              <a:ext uri="{FF2B5EF4-FFF2-40B4-BE49-F238E27FC236}">
                <a16:creationId xmlns:a16="http://schemas.microsoft.com/office/drawing/2014/main" id="{C8BD1F7E-17C5-4A60-B642-75EE33F45631}"/>
              </a:ext>
            </a:extLst>
          </p:cNvPr>
          <p:cNvSpPr/>
          <p:nvPr/>
        </p:nvSpPr>
        <p:spPr>
          <a:xfrm>
            <a:off x="8518358" y="4427621"/>
            <a:ext cx="346673" cy="174297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6CEBEAE8-72D3-44D4-A01A-CD8F354F0A14}"/>
              </a:ext>
            </a:extLst>
          </p:cNvPr>
          <p:cNvSpPr/>
          <p:nvPr/>
        </p:nvSpPr>
        <p:spPr>
          <a:xfrm>
            <a:off x="8459323" y="1179094"/>
            <a:ext cx="346673" cy="24666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F394D72-D4D8-4325-BE64-416FC6C69A58}"/>
              </a:ext>
            </a:extLst>
          </p:cNvPr>
          <p:cNvSpPr txBox="1"/>
          <p:nvPr/>
        </p:nvSpPr>
        <p:spPr>
          <a:xfrm>
            <a:off x="7637810" y="2224583"/>
            <a:ext cx="1227221" cy="369332"/>
          </a:xfrm>
          <a:prstGeom prst="rect">
            <a:avLst/>
          </a:prstGeom>
          <a:noFill/>
        </p:spPr>
        <p:txBody>
          <a:bodyPr wrap="square" rtlCol="0">
            <a:spAutoFit/>
          </a:bodyPr>
          <a:lstStyle/>
          <a:p>
            <a:r>
              <a:rPr lang="en-US" dirty="0"/>
              <a:t>Host</a:t>
            </a:r>
          </a:p>
        </p:txBody>
      </p:sp>
      <p:sp>
        <p:nvSpPr>
          <p:cNvPr id="11" name="TextBox 10">
            <a:extLst>
              <a:ext uri="{FF2B5EF4-FFF2-40B4-BE49-F238E27FC236}">
                <a16:creationId xmlns:a16="http://schemas.microsoft.com/office/drawing/2014/main" id="{9DBAF2B4-9005-42FF-A55F-6F2F63C221EA}"/>
              </a:ext>
            </a:extLst>
          </p:cNvPr>
          <p:cNvSpPr txBox="1"/>
          <p:nvPr/>
        </p:nvSpPr>
        <p:spPr>
          <a:xfrm>
            <a:off x="7152773" y="5114442"/>
            <a:ext cx="1227221" cy="369332"/>
          </a:xfrm>
          <a:prstGeom prst="rect">
            <a:avLst/>
          </a:prstGeom>
          <a:noFill/>
        </p:spPr>
        <p:txBody>
          <a:bodyPr wrap="square" rtlCol="0">
            <a:spAutoFit/>
          </a:bodyPr>
          <a:lstStyle/>
          <a:p>
            <a:r>
              <a:rPr lang="en-US" dirty="0"/>
              <a:t>Controller</a:t>
            </a:r>
          </a:p>
        </p:txBody>
      </p:sp>
    </p:spTree>
    <p:extLst>
      <p:ext uri="{BB962C8B-B14F-4D97-AF65-F5344CB8AC3E}">
        <p14:creationId xmlns:p14="http://schemas.microsoft.com/office/powerpoint/2010/main" val="1910482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Two different communication modes in BLE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latin typeface="+mj-lt"/>
              </a:rPr>
              <a:t>Advertising</a:t>
            </a:r>
          </a:p>
          <a:p>
            <a:pPr lvl="1"/>
            <a:r>
              <a:rPr lang="en-US" dirty="0">
                <a:latin typeface="+mj-lt"/>
              </a:rPr>
              <a:t>Discovery</a:t>
            </a:r>
          </a:p>
          <a:p>
            <a:pPr lvl="1"/>
            <a:r>
              <a:rPr lang="en-US" dirty="0">
                <a:latin typeface="+mj-lt"/>
              </a:rPr>
              <a:t>Advertisements – broadcast messages indicating device details</a:t>
            </a:r>
          </a:p>
          <a:p>
            <a:pPr lvl="1"/>
            <a:r>
              <a:rPr lang="en-US" dirty="0">
                <a:latin typeface="+mj-lt"/>
              </a:rPr>
              <a:t>Ephemeral, </a:t>
            </a:r>
            <a:r>
              <a:rPr lang="en-US" dirty="0" err="1">
                <a:latin typeface="+mj-lt"/>
              </a:rPr>
              <a:t>uni</a:t>
            </a:r>
            <a:r>
              <a:rPr lang="en-US" dirty="0">
                <a:latin typeface="+mj-lt"/>
              </a:rPr>
              <a:t>-directional communication from Advertiser to Scanner(s)</a:t>
            </a:r>
          </a:p>
          <a:p>
            <a:pPr lvl="1"/>
            <a:r>
              <a:rPr lang="en-US" dirty="0">
                <a:latin typeface="+mj-lt"/>
              </a:rPr>
              <a:t>ALOHA access control</a:t>
            </a:r>
          </a:p>
          <a:p>
            <a:pPr lvl="1"/>
            <a:endParaRPr lang="en-US" dirty="0">
              <a:latin typeface="+mj-lt"/>
            </a:endParaRPr>
          </a:p>
          <a:p>
            <a:r>
              <a:rPr lang="en-US" dirty="0">
                <a:latin typeface="+mj-lt"/>
              </a:rPr>
              <a:t>Connections</a:t>
            </a:r>
          </a:p>
          <a:p>
            <a:pPr lvl="1"/>
            <a:r>
              <a:rPr lang="en-US" dirty="0">
                <a:latin typeface="+mj-lt"/>
              </a:rPr>
              <a:t>Interaction</a:t>
            </a:r>
          </a:p>
          <a:p>
            <a:pPr lvl="1"/>
            <a:r>
              <a:rPr lang="en-US" dirty="0">
                <a:latin typeface="+mj-lt"/>
              </a:rPr>
              <a:t>Bi-directional communication between Peripheral and Central</a:t>
            </a:r>
          </a:p>
          <a:p>
            <a:pPr lvl="1"/>
            <a:r>
              <a:rPr lang="en-US" dirty="0">
                <a:latin typeface="+mj-lt"/>
              </a:rPr>
              <a:t>Maintained for some duration</a:t>
            </a:r>
          </a:p>
          <a:p>
            <a:pPr lvl="1"/>
            <a:r>
              <a:rPr lang="en-US" dirty="0">
                <a:latin typeface="+mj-lt"/>
              </a:rPr>
              <a:t>TDMA access control</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83</a:t>
            </a:fld>
            <a:endParaRPr lang="en-US" dirty="0"/>
          </a:p>
        </p:txBody>
      </p:sp>
    </p:spTree>
    <p:extLst>
      <p:ext uri="{BB962C8B-B14F-4D97-AF65-F5344CB8AC3E}">
        <p14:creationId xmlns:p14="http://schemas.microsoft.com/office/powerpoint/2010/main" val="24934684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8FA0-3A8F-4AFF-89AD-9F2EE6B1F34C}"/>
              </a:ext>
            </a:extLst>
          </p:cNvPr>
          <p:cNvSpPr>
            <a:spLocks noGrp="1"/>
          </p:cNvSpPr>
          <p:nvPr>
            <p:ph type="title"/>
          </p:nvPr>
        </p:nvSpPr>
        <p:spPr>
          <a:xfrm>
            <a:off x="770246" y="29638"/>
            <a:ext cx="10515600" cy="1325563"/>
          </a:xfrm>
        </p:spPr>
        <p:txBody>
          <a:bodyPr/>
          <a:lstStyle/>
          <a:p>
            <a:r>
              <a:rPr lang="en-US" dirty="0"/>
              <a:t>BLE network topology</a:t>
            </a:r>
          </a:p>
        </p:txBody>
      </p:sp>
      <p:sp>
        <p:nvSpPr>
          <p:cNvPr id="4" name="Slide Number Placeholder 3">
            <a:extLst>
              <a:ext uri="{FF2B5EF4-FFF2-40B4-BE49-F238E27FC236}">
                <a16:creationId xmlns:a16="http://schemas.microsoft.com/office/drawing/2014/main" id="{F8F33ABB-34F6-4A51-B7BD-2CA009851854}"/>
              </a:ext>
            </a:extLst>
          </p:cNvPr>
          <p:cNvSpPr>
            <a:spLocks noGrp="1"/>
          </p:cNvSpPr>
          <p:nvPr>
            <p:ph type="sldNum" sz="quarter" idx="12"/>
          </p:nvPr>
        </p:nvSpPr>
        <p:spPr/>
        <p:txBody>
          <a:bodyPr/>
          <a:lstStyle/>
          <a:p>
            <a:fld id="{0778C724-3839-4D76-A707-B4C23905D055}" type="slidenum">
              <a:rPr lang="en-US" smtClean="0"/>
              <a:t>84</a:t>
            </a:fld>
            <a:endParaRPr lang="en-US"/>
          </a:p>
        </p:txBody>
      </p:sp>
      <p:sp>
        <p:nvSpPr>
          <p:cNvPr id="10" name="Oval 9">
            <a:extLst>
              <a:ext uri="{FF2B5EF4-FFF2-40B4-BE49-F238E27FC236}">
                <a16:creationId xmlns:a16="http://schemas.microsoft.com/office/drawing/2014/main" id="{D086AEA0-0C65-4BA8-B59B-E38CF44363FC}"/>
              </a:ext>
            </a:extLst>
          </p:cNvPr>
          <p:cNvSpPr/>
          <p:nvPr/>
        </p:nvSpPr>
        <p:spPr>
          <a:xfrm>
            <a:off x="5747646" y="516731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1" name="Oval 10">
            <a:extLst>
              <a:ext uri="{FF2B5EF4-FFF2-40B4-BE49-F238E27FC236}">
                <a16:creationId xmlns:a16="http://schemas.microsoft.com/office/drawing/2014/main" id="{DB22D0DE-D14B-44C4-AC89-E68A005E98C8}"/>
              </a:ext>
            </a:extLst>
          </p:cNvPr>
          <p:cNvSpPr/>
          <p:nvPr/>
        </p:nvSpPr>
        <p:spPr>
          <a:xfrm>
            <a:off x="892342" y="3205183"/>
            <a:ext cx="1462088" cy="14620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Peripheral</a:t>
            </a:r>
          </a:p>
        </p:txBody>
      </p:sp>
      <p:sp>
        <p:nvSpPr>
          <p:cNvPr id="12" name="Oval 11">
            <a:extLst>
              <a:ext uri="{FF2B5EF4-FFF2-40B4-BE49-F238E27FC236}">
                <a16:creationId xmlns:a16="http://schemas.microsoft.com/office/drawing/2014/main" id="{50EF1D2E-8CA3-4C03-8731-EA7C042804D6}"/>
              </a:ext>
            </a:extLst>
          </p:cNvPr>
          <p:cNvSpPr/>
          <p:nvPr/>
        </p:nvSpPr>
        <p:spPr>
          <a:xfrm>
            <a:off x="2574371" y="516731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3" name="Oval 12">
            <a:extLst>
              <a:ext uri="{FF2B5EF4-FFF2-40B4-BE49-F238E27FC236}">
                <a16:creationId xmlns:a16="http://schemas.microsoft.com/office/drawing/2014/main" id="{65D3F173-5991-4FCF-BC3F-63DA485E592F}"/>
              </a:ext>
            </a:extLst>
          </p:cNvPr>
          <p:cNvSpPr/>
          <p:nvPr/>
        </p:nvSpPr>
        <p:spPr>
          <a:xfrm>
            <a:off x="10045682" y="489426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4" name="Oval 13">
            <a:extLst>
              <a:ext uri="{FF2B5EF4-FFF2-40B4-BE49-F238E27FC236}">
                <a16:creationId xmlns:a16="http://schemas.microsoft.com/office/drawing/2014/main" id="{8149D89C-0150-4C76-AFBE-32948BFB3A3D}"/>
              </a:ext>
            </a:extLst>
          </p:cNvPr>
          <p:cNvSpPr/>
          <p:nvPr/>
        </p:nvSpPr>
        <p:spPr>
          <a:xfrm>
            <a:off x="906154" y="1075134"/>
            <a:ext cx="1462088" cy="14620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Peripheral</a:t>
            </a:r>
          </a:p>
        </p:txBody>
      </p:sp>
      <p:sp>
        <p:nvSpPr>
          <p:cNvPr id="15" name="Oval 14">
            <a:extLst>
              <a:ext uri="{FF2B5EF4-FFF2-40B4-BE49-F238E27FC236}">
                <a16:creationId xmlns:a16="http://schemas.microsoft.com/office/drawing/2014/main" id="{3DFF1300-3DEF-43AB-B87E-D56EF21DE92F}"/>
              </a:ext>
            </a:extLst>
          </p:cNvPr>
          <p:cNvSpPr/>
          <p:nvPr/>
        </p:nvSpPr>
        <p:spPr>
          <a:xfrm>
            <a:off x="4104918" y="2122950"/>
            <a:ext cx="1462088" cy="146208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Central &amp; Scanner</a:t>
            </a:r>
          </a:p>
        </p:txBody>
      </p:sp>
      <p:sp>
        <p:nvSpPr>
          <p:cNvPr id="16" name="Oval 15">
            <a:extLst>
              <a:ext uri="{FF2B5EF4-FFF2-40B4-BE49-F238E27FC236}">
                <a16:creationId xmlns:a16="http://schemas.microsoft.com/office/drawing/2014/main" id="{05108C15-AAFD-4E68-9088-B657D2427557}"/>
              </a:ext>
            </a:extLst>
          </p:cNvPr>
          <p:cNvSpPr/>
          <p:nvPr/>
        </p:nvSpPr>
        <p:spPr>
          <a:xfrm>
            <a:off x="7750644" y="2346318"/>
            <a:ext cx="1462088" cy="146208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Scanner</a:t>
            </a:r>
          </a:p>
        </p:txBody>
      </p:sp>
      <p:sp>
        <p:nvSpPr>
          <p:cNvPr id="17" name="Arrow: Left-Right 16">
            <a:extLst>
              <a:ext uri="{FF2B5EF4-FFF2-40B4-BE49-F238E27FC236}">
                <a16:creationId xmlns:a16="http://schemas.microsoft.com/office/drawing/2014/main" id="{04CCBA1A-549B-4478-BE9B-A826043EC8DA}"/>
              </a:ext>
            </a:extLst>
          </p:cNvPr>
          <p:cNvSpPr/>
          <p:nvPr/>
        </p:nvSpPr>
        <p:spPr>
          <a:xfrm rot="1003240">
            <a:off x="2463204" y="1862365"/>
            <a:ext cx="1684421" cy="685800"/>
          </a:xfrm>
          <a:prstGeom prst="lef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Connection</a:t>
            </a:r>
          </a:p>
        </p:txBody>
      </p:sp>
      <p:sp>
        <p:nvSpPr>
          <p:cNvPr id="18" name="Arrow: Left-Right 17">
            <a:extLst>
              <a:ext uri="{FF2B5EF4-FFF2-40B4-BE49-F238E27FC236}">
                <a16:creationId xmlns:a16="http://schemas.microsoft.com/office/drawing/2014/main" id="{9A2CE49B-1EDE-455F-BECA-0482D5ED5268}"/>
              </a:ext>
            </a:extLst>
          </p:cNvPr>
          <p:cNvSpPr/>
          <p:nvPr/>
        </p:nvSpPr>
        <p:spPr>
          <a:xfrm rot="20560918">
            <a:off x="2354856" y="3015266"/>
            <a:ext cx="1684421" cy="685800"/>
          </a:xfrm>
          <a:prstGeom prst="lef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Connection</a:t>
            </a:r>
          </a:p>
        </p:txBody>
      </p:sp>
      <p:sp>
        <p:nvSpPr>
          <p:cNvPr id="19" name="Arrow: Right 18">
            <a:extLst>
              <a:ext uri="{FF2B5EF4-FFF2-40B4-BE49-F238E27FC236}">
                <a16:creationId xmlns:a16="http://schemas.microsoft.com/office/drawing/2014/main" id="{A9724F69-5473-47F5-8E33-C659A85A7B2A}"/>
              </a:ext>
            </a:extLst>
          </p:cNvPr>
          <p:cNvSpPr/>
          <p:nvPr/>
        </p:nvSpPr>
        <p:spPr>
          <a:xfrm rot="17665400">
            <a:off x="3196534" y="4054978"/>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0" name="Arrow: Right 19">
            <a:extLst>
              <a:ext uri="{FF2B5EF4-FFF2-40B4-BE49-F238E27FC236}">
                <a16:creationId xmlns:a16="http://schemas.microsoft.com/office/drawing/2014/main" id="{12FA9DC2-6FB4-41FA-A2D5-142DD37786DF}"/>
              </a:ext>
            </a:extLst>
          </p:cNvPr>
          <p:cNvSpPr/>
          <p:nvPr/>
        </p:nvSpPr>
        <p:spPr>
          <a:xfrm rot="14583970">
            <a:off x="4727081" y="4010853"/>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1" name="Arrow: Right 20">
            <a:extLst>
              <a:ext uri="{FF2B5EF4-FFF2-40B4-BE49-F238E27FC236}">
                <a16:creationId xmlns:a16="http://schemas.microsoft.com/office/drawing/2014/main" id="{DB5AB62B-8BEC-4FC2-AFCF-D45BD71DC31C}"/>
              </a:ext>
            </a:extLst>
          </p:cNvPr>
          <p:cNvSpPr/>
          <p:nvPr/>
        </p:nvSpPr>
        <p:spPr>
          <a:xfrm rot="18374189">
            <a:off x="6571805" y="4167007"/>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2" name="Arrow: Right 21">
            <a:extLst>
              <a:ext uri="{FF2B5EF4-FFF2-40B4-BE49-F238E27FC236}">
                <a16:creationId xmlns:a16="http://schemas.microsoft.com/office/drawing/2014/main" id="{29E4FC8E-F0C3-46D2-BAC6-09F46C5DDFF2}"/>
              </a:ext>
            </a:extLst>
          </p:cNvPr>
          <p:cNvSpPr/>
          <p:nvPr/>
        </p:nvSpPr>
        <p:spPr>
          <a:xfrm rot="13969085">
            <a:off x="8751654" y="3976641"/>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Tree>
    <p:extLst>
      <p:ext uri="{BB962C8B-B14F-4D97-AF65-F5344CB8AC3E}">
        <p14:creationId xmlns:p14="http://schemas.microsoft.com/office/powerpoint/2010/main" val="1049812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5C80-1ADE-418F-844F-FC92A00E5924}"/>
              </a:ext>
            </a:extLst>
          </p:cNvPr>
          <p:cNvSpPr>
            <a:spLocks noGrp="1"/>
          </p:cNvSpPr>
          <p:nvPr>
            <p:ph type="title"/>
          </p:nvPr>
        </p:nvSpPr>
        <p:spPr/>
        <p:txBody>
          <a:bodyPr/>
          <a:lstStyle/>
          <a:p>
            <a:r>
              <a:rPr lang="en-US" dirty="0"/>
              <a:t>Bluetooth devices multiple roles at the same time</a:t>
            </a:r>
          </a:p>
        </p:txBody>
      </p:sp>
      <p:sp>
        <p:nvSpPr>
          <p:cNvPr id="3" name="Content Placeholder 2">
            <a:extLst>
              <a:ext uri="{FF2B5EF4-FFF2-40B4-BE49-F238E27FC236}">
                <a16:creationId xmlns:a16="http://schemas.microsoft.com/office/drawing/2014/main" id="{AF428C2C-B768-49C3-AE56-3FECB64FA4EE}"/>
              </a:ext>
            </a:extLst>
          </p:cNvPr>
          <p:cNvSpPr>
            <a:spLocks noGrp="1"/>
          </p:cNvSpPr>
          <p:nvPr>
            <p:ph idx="1"/>
          </p:nvPr>
        </p:nvSpPr>
        <p:spPr/>
        <p:txBody>
          <a:bodyPr>
            <a:normAutofit/>
          </a:bodyPr>
          <a:lstStyle/>
          <a:p>
            <a:r>
              <a:rPr lang="en-US" dirty="0">
                <a:latin typeface="+mj-lt"/>
              </a:rPr>
              <a:t>Topology picture is a simplification of roles</a:t>
            </a:r>
          </a:p>
          <a:p>
            <a:endParaRPr lang="en-US" dirty="0">
              <a:latin typeface="+mj-lt"/>
            </a:endParaRPr>
          </a:p>
          <a:p>
            <a:r>
              <a:rPr lang="en-US" dirty="0">
                <a:latin typeface="+mj-lt"/>
              </a:rPr>
              <a:t>A single device can have multiple roles simultaneously</a:t>
            </a:r>
          </a:p>
          <a:p>
            <a:pPr lvl="1"/>
            <a:r>
              <a:rPr lang="en-US" dirty="0">
                <a:latin typeface="+mj-lt"/>
              </a:rPr>
              <a:t>Scanning and Advertising simultaneously</a:t>
            </a:r>
          </a:p>
          <a:p>
            <a:pPr lvl="1"/>
            <a:r>
              <a:rPr lang="en-US" dirty="0">
                <a:latin typeface="+mj-lt"/>
              </a:rPr>
              <a:t>Peripheral and Scanner and Advertiser simultaneously</a:t>
            </a:r>
          </a:p>
          <a:p>
            <a:pPr lvl="1"/>
            <a:r>
              <a:rPr lang="en-US" dirty="0">
                <a:latin typeface="+mj-lt"/>
              </a:rPr>
              <a:t>Peripheral and Scanner and Central and Advertiser simultaneously</a:t>
            </a:r>
          </a:p>
          <a:p>
            <a:pPr lvl="1"/>
            <a:endParaRPr lang="en-US" dirty="0">
              <a:latin typeface="+mj-lt"/>
            </a:endParaRPr>
          </a:p>
          <a:p>
            <a:r>
              <a:rPr lang="en-US" dirty="0">
                <a:latin typeface="+mj-lt"/>
              </a:rPr>
              <a:t>Also possible:</a:t>
            </a:r>
          </a:p>
          <a:p>
            <a:pPr lvl="1"/>
            <a:r>
              <a:rPr lang="en-US" dirty="0">
                <a:latin typeface="+mj-lt"/>
              </a:rPr>
              <a:t>One Peripheral can be connected to multiple Central</a:t>
            </a:r>
          </a:p>
        </p:txBody>
      </p:sp>
      <p:sp>
        <p:nvSpPr>
          <p:cNvPr id="4" name="Slide Number Placeholder 3">
            <a:extLst>
              <a:ext uri="{FF2B5EF4-FFF2-40B4-BE49-F238E27FC236}">
                <a16:creationId xmlns:a16="http://schemas.microsoft.com/office/drawing/2014/main" id="{991D1782-7EA2-4AD6-8A19-626DDD70C3C7}"/>
              </a:ext>
            </a:extLst>
          </p:cNvPr>
          <p:cNvSpPr>
            <a:spLocks noGrp="1"/>
          </p:cNvSpPr>
          <p:nvPr>
            <p:ph type="sldNum" sz="quarter" idx="12"/>
          </p:nvPr>
        </p:nvSpPr>
        <p:spPr/>
        <p:txBody>
          <a:bodyPr/>
          <a:lstStyle/>
          <a:p>
            <a:fld id="{0778C724-3839-4D76-A707-B4C23905D055}" type="slidenum">
              <a:rPr lang="en-US" smtClean="0"/>
              <a:t>85</a:t>
            </a:fld>
            <a:endParaRPr lang="en-US"/>
          </a:p>
        </p:txBody>
      </p:sp>
    </p:spTree>
    <p:extLst>
      <p:ext uri="{BB962C8B-B14F-4D97-AF65-F5344CB8AC3E}">
        <p14:creationId xmlns:p14="http://schemas.microsoft.com/office/powerpoint/2010/main" val="20589298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200" y="136525"/>
            <a:ext cx="10515600" cy="1325563"/>
          </a:xfrm>
        </p:spPr>
        <p:txBody>
          <a:bodyPr/>
          <a:lstStyle/>
          <a:p>
            <a:r>
              <a:rPr lang="en-US" dirty="0"/>
              <a:t>BLE frequency</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07918" y="1316361"/>
            <a:ext cx="10515600" cy="4351338"/>
          </a:xfrm>
        </p:spPr>
        <p:txBody>
          <a:bodyPr/>
          <a:lstStyle/>
          <a:p>
            <a:r>
              <a:rPr lang="en-US" dirty="0">
                <a:latin typeface="+mj-lt"/>
              </a:rPr>
              <a:t>2.4 GHz carrier, Forty 2-MHz channels, 1 Mbps data rate</a:t>
            </a:r>
          </a:p>
          <a:p>
            <a:pPr lvl="1"/>
            <a:r>
              <a:rPr lang="en-US" dirty="0">
                <a:latin typeface="+mj-lt"/>
              </a:rPr>
              <a:t>37, 38, 39 for advertising</a:t>
            </a:r>
          </a:p>
          <a:p>
            <a:pPr lvl="1"/>
            <a:r>
              <a:rPr lang="en-US" dirty="0">
                <a:latin typeface="+mj-lt"/>
              </a:rPr>
              <a:t>0-36 for connection (FHSS)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86</a:t>
            </a:fld>
            <a:endParaRPr lang="en-US"/>
          </a:p>
        </p:txBody>
      </p:sp>
      <p:pic>
        <p:nvPicPr>
          <p:cNvPr id="6" name="Picture 2">
            <a:extLst>
              <a:ext uri="{FF2B5EF4-FFF2-40B4-BE49-F238E27FC236}">
                <a16:creationId xmlns:a16="http://schemas.microsoft.com/office/drawing/2014/main" id="{663A1AD9-4FC5-46DF-9D6D-6E9E529B10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66964" y="2766651"/>
            <a:ext cx="7447548" cy="377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3718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BLE modulation</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Gaussian Frequency-Shift Keying (GFSK)</a:t>
            </a:r>
          </a:p>
          <a:p>
            <a:pPr lvl="1"/>
            <a:r>
              <a:rPr lang="en-US" dirty="0">
                <a:latin typeface="+mj-lt"/>
              </a:rPr>
              <a:t>Improvement on base Frequency-shift Keying</a:t>
            </a:r>
          </a:p>
          <a:p>
            <a:pPr lvl="1"/>
            <a:r>
              <a:rPr lang="en-US" dirty="0">
                <a:latin typeface="+mj-lt"/>
              </a:rPr>
              <a:t>Smoother transitions between bits -&gt; reduces nearby interference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87</a:t>
            </a:fld>
            <a:endParaRPr lang="en-US"/>
          </a:p>
        </p:txBody>
      </p:sp>
      <p:pic>
        <p:nvPicPr>
          <p:cNvPr id="5" name="Picture 2">
            <a:extLst>
              <a:ext uri="{FF2B5EF4-FFF2-40B4-BE49-F238E27FC236}">
                <a16:creationId xmlns:a16="http://schemas.microsoft.com/office/drawing/2014/main" id="{EF8AAE17-6850-43CB-8547-C18597CB1A1D}"/>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2653251" y="3372793"/>
            <a:ext cx="6412543" cy="234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336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BLE signal strength</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What are capabilities of CC2650?</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88</a:t>
            </a:fld>
            <a:endParaRPr lang="en-US"/>
          </a:p>
        </p:txBody>
      </p:sp>
      <p:pic>
        <p:nvPicPr>
          <p:cNvPr id="6" name="Picture 5">
            <a:extLst>
              <a:ext uri="{FF2B5EF4-FFF2-40B4-BE49-F238E27FC236}">
                <a16:creationId xmlns:a16="http://schemas.microsoft.com/office/drawing/2014/main" id="{9505157E-3FDF-4633-B9BE-AA080417915B}"/>
              </a:ext>
            </a:extLst>
          </p:cNvPr>
          <p:cNvPicPr>
            <a:picLocks noChangeAspect="1"/>
          </p:cNvPicPr>
          <p:nvPr/>
        </p:nvPicPr>
        <p:blipFill>
          <a:blip r:embed="rId2"/>
          <a:stretch>
            <a:fillRect/>
          </a:stretch>
        </p:blipFill>
        <p:spPr>
          <a:xfrm>
            <a:off x="948048" y="1646238"/>
            <a:ext cx="10295903" cy="3500607"/>
          </a:xfrm>
          <a:prstGeom prst="rect">
            <a:avLst/>
          </a:prstGeom>
        </p:spPr>
      </p:pic>
    </p:spTree>
    <p:extLst>
      <p:ext uri="{BB962C8B-B14F-4D97-AF65-F5344CB8AC3E}">
        <p14:creationId xmlns:p14="http://schemas.microsoft.com/office/powerpoint/2010/main" val="37477116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Advertising</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dirty="0">
                <a:latin typeface="+mj-lt"/>
              </a:rPr>
              <a:t>BLE discovery mechanism</a:t>
            </a:r>
          </a:p>
          <a:p>
            <a:pPr lvl="1"/>
            <a:r>
              <a:rPr lang="en-US" dirty="0">
                <a:latin typeface="+mj-lt"/>
              </a:rPr>
              <a:t>Make nearby devices aware of advertiser’s existence</a:t>
            </a:r>
          </a:p>
          <a:p>
            <a:pPr lvl="1"/>
            <a:r>
              <a:rPr lang="en-US" dirty="0">
                <a:latin typeface="+mj-lt"/>
              </a:rPr>
              <a:t>Communicate some information from or about advertiser</a:t>
            </a:r>
          </a:p>
          <a:p>
            <a:pPr lvl="1"/>
            <a:r>
              <a:rPr lang="en-US" dirty="0">
                <a:latin typeface="+mj-lt"/>
              </a:rPr>
              <a:t>Traditional purpose is to enable connections, but this is also useful for general communication</a:t>
            </a:r>
          </a:p>
          <a:p>
            <a:r>
              <a:rPr lang="en-US" dirty="0">
                <a:latin typeface="+mj-lt"/>
              </a:rPr>
              <a:t>Advertisements</a:t>
            </a:r>
          </a:p>
          <a:p>
            <a:pPr lvl="1"/>
            <a:r>
              <a:rPr lang="en-US" dirty="0">
                <a:latin typeface="+mj-lt"/>
              </a:rPr>
              <a:t>Periodic broadcast messages with data</a:t>
            </a:r>
          </a:p>
          <a:p>
            <a:r>
              <a:rPr lang="en-US" dirty="0">
                <a:latin typeface="+mj-lt"/>
              </a:rPr>
              <a:t>Scan Requests/Responses</a:t>
            </a:r>
          </a:p>
          <a:p>
            <a:pPr lvl="1"/>
            <a:r>
              <a:rPr lang="en-US" dirty="0">
                <a:latin typeface="+mj-lt"/>
              </a:rPr>
              <a:t>Scanner sends responses after getting a request</a:t>
            </a:r>
          </a:p>
          <a:p>
            <a:pPr lvl="2"/>
            <a:r>
              <a:rPr lang="en-US" dirty="0">
                <a:latin typeface="+mj-lt"/>
              </a:rPr>
              <a:t>Only occurs when scanner is listening</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89</a:t>
            </a:fld>
            <a:endParaRPr lang="en-US"/>
          </a:p>
        </p:txBody>
      </p:sp>
    </p:spTree>
    <p:extLst>
      <p:ext uri="{BB962C8B-B14F-4D97-AF65-F5344CB8AC3E}">
        <p14:creationId xmlns:p14="http://schemas.microsoft.com/office/powerpoint/2010/main" val="1748475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EDF7-9A84-4875-81AE-ED9EB9166621}"/>
              </a:ext>
            </a:extLst>
          </p:cNvPr>
          <p:cNvSpPr>
            <a:spLocks noGrp="1"/>
          </p:cNvSpPr>
          <p:nvPr>
            <p:ph type="title"/>
          </p:nvPr>
        </p:nvSpPr>
        <p:spPr/>
        <p:txBody>
          <a:bodyPr/>
          <a:lstStyle/>
          <a:p>
            <a:r>
              <a:rPr lang="en-US" dirty="0"/>
              <a:t>Synchronous transmissions</a:t>
            </a:r>
          </a:p>
        </p:txBody>
      </p:sp>
      <p:sp>
        <p:nvSpPr>
          <p:cNvPr id="3" name="Content Placeholder 2">
            <a:extLst>
              <a:ext uri="{FF2B5EF4-FFF2-40B4-BE49-F238E27FC236}">
                <a16:creationId xmlns:a16="http://schemas.microsoft.com/office/drawing/2014/main" id="{C799CD83-34FD-480F-9FB8-3BC909B6C6DE}"/>
              </a:ext>
            </a:extLst>
          </p:cNvPr>
          <p:cNvSpPr>
            <a:spLocks noGrp="1"/>
          </p:cNvSpPr>
          <p:nvPr>
            <p:ph idx="1"/>
          </p:nvPr>
        </p:nvSpPr>
        <p:spPr/>
        <p:txBody>
          <a:bodyPr>
            <a:normAutofit fontScale="92500" lnSpcReduction="10000"/>
          </a:bodyPr>
          <a:lstStyle/>
          <a:p>
            <a:r>
              <a:rPr lang="en-US" dirty="0"/>
              <a:t>Multiple nodes transmit </a:t>
            </a:r>
            <a:r>
              <a:rPr lang="en-US" b="1" dirty="0"/>
              <a:t>same packet </a:t>
            </a:r>
            <a:r>
              <a:rPr lang="en-US" dirty="0"/>
              <a:t>at </a:t>
            </a:r>
            <a:r>
              <a:rPr lang="en-US" b="1" dirty="0"/>
              <a:t>same time</a:t>
            </a:r>
          </a:p>
          <a:p>
            <a:endParaRPr lang="en-US" b="1" dirty="0"/>
          </a:p>
          <a:p>
            <a:endParaRPr lang="en-US" b="1" dirty="0"/>
          </a:p>
          <a:p>
            <a:endParaRPr lang="en-US" b="1" dirty="0"/>
          </a:p>
          <a:p>
            <a:endParaRPr lang="en-US" b="1" dirty="0"/>
          </a:p>
          <a:p>
            <a:endParaRPr lang="en-US" b="1" dirty="0"/>
          </a:p>
          <a:p>
            <a:r>
              <a:rPr lang="en-US" dirty="0"/>
              <a:t>R can receive packet with high probability if Δ is small</a:t>
            </a:r>
          </a:p>
          <a:p>
            <a:pPr lvl="1"/>
            <a:r>
              <a:rPr lang="en-US" dirty="0"/>
              <a:t>May even improve probability of reception (more energy at receiver)</a:t>
            </a:r>
          </a:p>
          <a:p>
            <a:pPr lvl="1"/>
            <a:endParaRPr lang="en-US" dirty="0"/>
          </a:p>
          <a:p>
            <a:r>
              <a:rPr lang="en-US" dirty="0"/>
              <a:t>500 ns is 1/32 of a symbol for 802.15.4 (chip duration)</a:t>
            </a:r>
          </a:p>
        </p:txBody>
      </p:sp>
      <p:sp>
        <p:nvSpPr>
          <p:cNvPr id="4" name="Slide Number Placeholder 3">
            <a:extLst>
              <a:ext uri="{FF2B5EF4-FFF2-40B4-BE49-F238E27FC236}">
                <a16:creationId xmlns:a16="http://schemas.microsoft.com/office/drawing/2014/main" id="{3BCA2837-30F5-4AA6-8267-8756115017C3}"/>
              </a:ext>
            </a:extLst>
          </p:cNvPr>
          <p:cNvSpPr>
            <a:spLocks noGrp="1"/>
          </p:cNvSpPr>
          <p:nvPr>
            <p:ph type="sldNum" sz="quarter" idx="12"/>
          </p:nvPr>
        </p:nvSpPr>
        <p:spPr/>
        <p:txBody>
          <a:bodyPr/>
          <a:lstStyle/>
          <a:p>
            <a:fld id="{0778C724-3839-4D76-A707-B4C23905D055}" type="slidenum">
              <a:rPr lang="en-US" smtClean="0"/>
              <a:t>9</a:t>
            </a:fld>
            <a:endParaRPr lang="en-US"/>
          </a:p>
        </p:txBody>
      </p:sp>
      <p:pic>
        <p:nvPicPr>
          <p:cNvPr id="6" name="Picture 5">
            <a:extLst>
              <a:ext uri="{FF2B5EF4-FFF2-40B4-BE49-F238E27FC236}">
                <a16:creationId xmlns:a16="http://schemas.microsoft.com/office/drawing/2014/main" id="{3DFC26E2-E093-420E-83DA-CBB3B01FB2FE}"/>
              </a:ext>
            </a:extLst>
          </p:cNvPr>
          <p:cNvPicPr>
            <a:picLocks noChangeAspect="1"/>
          </p:cNvPicPr>
          <p:nvPr/>
        </p:nvPicPr>
        <p:blipFill>
          <a:blip r:embed="rId2"/>
          <a:stretch>
            <a:fillRect/>
          </a:stretch>
        </p:blipFill>
        <p:spPr>
          <a:xfrm>
            <a:off x="2602594" y="2165274"/>
            <a:ext cx="6982799" cy="1991003"/>
          </a:xfrm>
          <a:prstGeom prst="rect">
            <a:avLst/>
          </a:prstGeom>
        </p:spPr>
      </p:pic>
    </p:spTree>
    <p:extLst>
      <p:ext uri="{BB962C8B-B14F-4D97-AF65-F5344CB8AC3E}">
        <p14:creationId xmlns:p14="http://schemas.microsoft.com/office/powerpoint/2010/main" val="17069171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1B1A-09DB-4545-BF29-C97161BF45EA}"/>
              </a:ext>
            </a:extLst>
          </p:cNvPr>
          <p:cNvSpPr>
            <a:spLocks noGrp="1"/>
          </p:cNvSpPr>
          <p:nvPr>
            <p:ph type="title"/>
          </p:nvPr>
        </p:nvSpPr>
        <p:spPr/>
        <p:txBody>
          <a:bodyPr/>
          <a:lstStyle/>
          <a:p>
            <a:r>
              <a:rPr lang="en-US" dirty="0"/>
              <a:t>Advertisement payloads</a:t>
            </a:r>
          </a:p>
        </p:txBody>
      </p:sp>
      <p:sp>
        <p:nvSpPr>
          <p:cNvPr id="3" name="Content Placeholder 2">
            <a:extLst>
              <a:ext uri="{FF2B5EF4-FFF2-40B4-BE49-F238E27FC236}">
                <a16:creationId xmlns:a16="http://schemas.microsoft.com/office/drawing/2014/main" id="{8B38A144-746D-40B0-A9CA-A234A7ACBD51}"/>
              </a:ext>
            </a:extLst>
          </p:cNvPr>
          <p:cNvSpPr>
            <a:spLocks noGrp="1"/>
          </p:cNvSpPr>
          <p:nvPr>
            <p:ph idx="1"/>
          </p:nvPr>
        </p:nvSpPr>
        <p:spPr/>
        <p:txBody>
          <a:bodyPr/>
          <a:lstStyle/>
          <a:p>
            <a:r>
              <a:rPr lang="en-US" dirty="0" err="1">
                <a:latin typeface="+mj-lt"/>
              </a:rPr>
              <a:t>AdvA</a:t>
            </a:r>
            <a:r>
              <a:rPr lang="en-US" dirty="0">
                <a:latin typeface="+mj-lt"/>
              </a:rPr>
              <a:t> – address of the advertiser</a:t>
            </a:r>
          </a:p>
          <a:p>
            <a:pPr lvl="1"/>
            <a:r>
              <a:rPr lang="en-US" dirty="0" err="1">
                <a:latin typeface="+mj-lt"/>
              </a:rPr>
              <a:t>TxAdd</a:t>
            </a:r>
            <a:r>
              <a:rPr lang="en-US" dirty="0">
                <a:latin typeface="+mj-lt"/>
              </a:rPr>
              <a:t> bit from header specifies if this is a “public” or “random” address</a:t>
            </a:r>
          </a:p>
          <a:p>
            <a:r>
              <a:rPr lang="en-US" dirty="0">
                <a:latin typeface="+mj-lt"/>
              </a:rPr>
              <a:t>Remaining up to 31 bytes are available for use</a:t>
            </a:r>
          </a:p>
          <a:p>
            <a:r>
              <a:rPr lang="en-US" dirty="0">
                <a:latin typeface="+mj-lt"/>
              </a:rPr>
              <a:t>Putting it all together, up to 47 bytes total:</a:t>
            </a:r>
          </a:p>
        </p:txBody>
      </p:sp>
      <p:sp>
        <p:nvSpPr>
          <p:cNvPr id="4" name="Slide Number Placeholder 3">
            <a:extLst>
              <a:ext uri="{FF2B5EF4-FFF2-40B4-BE49-F238E27FC236}">
                <a16:creationId xmlns:a16="http://schemas.microsoft.com/office/drawing/2014/main" id="{B77C9259-6EF9-4C2B-B1CA-F229A5D5029C}"/>
              </a:ext>
            </a:extLst>
          </p:cNvPr>
          <p:cNvSpPr>
            <a:spLocks noGrp="1"/>
          </p:cNvSpPr>
          <p:nvPr>
            <p:ph type="sldNum" sz="quarter" idx="12"/>
          </p:nvPr>
        </p:nvSpPr>
        <p:spPr/>
        <p:txBody>
          <a:bodyPr/>
          <a:lstStyle/>
          <a:p>
            <a:fld id="{0778C724-3839-4D76-A707-B4C23905D055}" type="slidenum">
              <a:rPr lang="en-US" smtClean="0"/>
              <a:t>90</a:t>
            </a:fld>
            <a:endParaRPr lang="en-US"/>
          </a:p>
        </p:txBody>
      </p:sp>
      <p:pic>
        <p:nvPicPr>
          <p:cNvPr id="6" name="Picture 5">
            <a:extLst>
              <a:ext uri="{FF2B5EF4-FFF2-40B4-BE49-F238E27FC236}">
                <a16:creationId xmlns:a16="http://schemas.microsoft.com/office/drawing/2014/main" id="{57D162F7-A2DF-4099-9A3A-4EE3F81101B6}"/>
              </a:ext>
            </a:extLst>
          </p:cNvPr>
          <p:cNvPicPr>
            <a:picLocks noChangeAspect="1"/>
          </p:cNvPicPr>
          <p:nvPr/>
        </p:nvPicPr>
        <p:blipFill>
          <a:blip r:embed="rId2"/>
          <a:stretch>
            <a:fillRect/>
          </a:stretch>
        </p:blipFill>
        <p:spPr>
          <a:xfrm>
            <a:off x="7086600" y="228600"/>
            <a:ext cx="3497179" cy="1261540"/>
          </a:xfrm>
          <a:prstGeom prst="rect">
            <a:avLst/>
          </a:prstGeom>
        </p:spPr>
      </p:pic>
      <p:graphicFrame>
        <p:nvGraphicFramePr>
          <p:cNvPr id="7" name="Table 6">
            <a:extLst>
              <a:ext uri="{FF2B5EF4-FFF2-40B4-BE49-F238E27FC236}">
                <a16:creationId xmlns:a16="http://schemas.microsoft.com/office/drawing/2014/main" id="{C5192DCA-346C-4F38-84B7-8C794C79EC32}"/>
              </a:ext>
            </a:extLst>
          </p:cNvPr>
          <p:cNvGraphicFramePr>
            <a:graphicFrameLocks noGrp="1"/>
          </p:cNvGraphicFramePr>
          <p:nvPr/>
        </p:nvGraphicFramePr>
        <p:xfrm>
          <a:off x="635303" y="4934913"/>
          <a:ext cx="10945091" cy="640080"/>
        </p:xfrm>
        <a:graphic>
          <a:graphicData uri="http://schemas.openxmlformats.org/drawingml/2006/table">
            <a:tbl>
              <a:tblPr firstRow="1" bandRow="1">
                <a:tableStyleId>{5C22544A-7EE6-4342-B048-85BDC9FD1C3A}</a:tableStyleId>
              </a:tblPr>
              <a:tblGrid>
                <a:gridCol w="1108364">
                  <a:extLst>
                    <a:ext uri="{9D8B030D-6E8A-4147-A177-3AD203B41FA5}">
                      <a16:colId xmlns:a16="http://schemas.microsoft.com/office/drawing/2014/main" val="73859673"/>
                    </a:ext>
                  </a:extLst>
                </a:gridCol>
                <a:gridCol w="1648691">
                  <a:extLst>
                    <a:ext uri="{9D8B030D-6E8A-4147-A177-3AD203B41FA5}">
                      <a16:colId xmlns:a16="http://schemas.microsoft.com/office/drawing/2014/main" val="1643382095"/>
                    </a:ext>
                  </a:extLst>
                </a:gridCol>
                <a:gridCol w="997527">
                  <a:extLst>
                    <a:ext uri="{9D8B030D-6E8A-4147-A177-3AD203B41FA5}">
                      <a16:colId xmlns:a16="http://schemas.microsoft.com/office/drawing/2014/main" val="2399689160"/>
                    </a:ext>
                  </a:extLst>
                </a:gridCol>
                <a:gridCol w="1967346">
                  <a:extLst>
                    <a:ext uri="{9D8B030D-6E8A-4147-A177-3AD203B41FA5}">
                      <a16:colId xmlns:a16="http://schemas.microsoft.com/office/drawing/2014/main" val="2360431165"/>
                    </a:ext>
                  </a:extLst>
                </a:gridCol>
                <a:gridCol w="4142509">
                  <a:extLst>
                    <a:ext uri="{9D8B030D-6E8A-4147-A177-3AD203B41FA5}">
                      <a16:colId xmlns:a16="http://schemas.microsoft.com/office/drawing/2014/main" val="310361505"/>
                    </a:ext>
                  </a:extLst>
                </a:gridCol>
                <a:gridCol w="1080654">
                  <a:extLst>
                    <a:ext uri="{9D8B030D-6E8A-4147-A177-3AD203B41FA5}">
                      <a16:colId xmlns:a16="http://schemas.microsoft.com/office/drawing/2014/main" val="278658178"/>
                    </a:ext>
                  </a:extLst>
                </a:gridCol>
              </a:tblGrid>
              <a:tr h="370840">
                <a:tc>
                  <a:txBody>
                    <a:bodyPr/>
                    <a:lstStyle/>
                    <a:p>
                      <a:pPr algn="ctr"/>
                      <a:r>
                        <a:rPr lang="en-US" sz="1800" b="0" dirty="0">
                          <a:solidFill>
                            <a:schemeClr val="tx1"/>
                          </a:solidFill>
                          <a:latin typeface="Calibri" panose="020F0502020204030204" pitchFamily="34" charset="0"/>
                          <a:cs typeface="Calibri" panose="020F0502020204030204" pitchFamily="34" charset="0"/>
                        </a:rPr>
                        <a:t>Preamble</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UpDiag">
                      <a:fgClr>
                        <a:schemeClr val="bg2"/>
                      </a:fgClr>
                      <a:bgClr>
                        <a:schemeClr val="bg1"/>
                      </a:bgClr>
                    </a:pattFill>
                  </a:tcPr>
                </a:tc>
                <a:tc>
                  <a:txBody>
                    <a:bodyPr/>
                    <a:lstStyle/>
                    <a:p>
                      <a:pPr algn="ctr"/>
                      <a:r>
                        <a:rPr lang="en-US" sz="1800" b="0" dirty="0">
                          <a:solidFill>
                            <a:schemeClr val="tx1"/>
                          </a:solidFill>
                          <a:latin typeface="Calibri" panose="020F0502020204030204" pitchFamily="34" charset="0"/>
                          <a:cs typeface="Calibri" panose="020F0502020204030204" pitchFamily="34" charset="0"/>
                        </a:rPr>
                        <a:t>Access Address</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4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UpDiag">
                      <a:fgClr>
                        <a:schemeClr val="bg2"/>
                      </a:fgClr>
                      <a:bgClr>
                        <a:schemeClr val="bg1"/>
                      </a:bgClr>
                    </a:pattFill>
                  </a:tcPr>
                </a:tc>
                <a:tc>
                  <a:txBody>
                    <a:bodyPr/>
                    <a:lstStyle/>
                    <a:p>
                      <a:pPr algn="ctr"/>
                      <a:r>
                        <a:rPr lang="en-US" sz="1800" b="0" dirty="0">
                          <a:solidFill>
                            <a:schemeClr val="tx1"/>
                          </a:solidFill>
                          <a:latin typeface="Calibri" panose="020F0502020204030204" pitchFamily="34" charset="0"/>
                          <a:cs typeface="Calibri" panose="020F0502020204030204" pitchFamily="34" charset="0"/>
                        </a:rPr>
                        <a:t>Header</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b="0" dirty="0">
                          <a:solidFill>
                            <a:schemeClr val="tx1"/>
                          </a:solidFill>
                          <a:latin typeface="Calibri" panose="020F0502020204030204" pitchFamily="34" charset="0"/>
                          <a:cs typeface="Calibri" panose="020F0502020204030204" pitchFamily="34" charset="0"/>
                        </a:rPr>
                        <a:t>Advertiser Address</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6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0" dirty="0">
                          <a:solidFill>
                            <a:schemeClr val="tx1"/>
                          </a:solidFill>
                          <a:latin typeface="Calibri" panose="020F0502020204030204" pitchFamily="34" charset="0"/>
                          <a:cs typeface="Calibri" panose="020F0502020204030204" pitchFamily="34" charset="0"/>
                        </a:rPr>
                        <a:t>Advertiser Data (Payload)</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0-31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0" dirty="0">
                          <a:solidFill>
                            <a:schemeClr val="tx1"/>
                          </a:solidFill>
                          <a:latin typeface="Calibri" panose="020F0502020204030204" pitchFamily="34" charset="0"/>
                          <a:cs typeface="Calibri" panose="020F0502020204030204" pitchFamily="34" charset="0"/>
                        </a:rPr>
                        <a:t>CRC</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3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UpDiag">
                      <a:fgClr>
                        <a:schemeClr val="bg2"/>
                      </a:fgClr>
                      <a:bgClr>
                        <a:schemeClr val="bg1"/>
                      </a:bgClr>
                    </a:pattFill>
                  </a:tcPr>
                </a:tc>
                <a:extLst>
                  <a:ext uri="{0D108BD9-81ED-4DB2-BD59-A6C34878D82A}">
                    <a16:rowId xmlns:a16="http://schemas.microsoft.com/office/drawing/2014/main" val="4029949793"/>
                  </a:ext>
                </a:extLst>
              </a:tr>
            </a:tbl>
          </a:graphicData>
        </a:graphic>
      </p:graphicFrame>
      <p:sp>
        <p:nvSpPr>
          <p:cNvPr id="8" name="TextBox 7">
            <a:extLst>
              <a:ext uri="{FF2B5EF4-FFF2-40B4-BE49-F238E27FC236}">
                <a16:creationId xmlns:a16="http://schemas.microsoft.com/office/drawing/2014/main" id="{FCE6449A-6AC1-49E5-9F09-BE620C0B631A}"/>
              </a:ext>
            </a:extLst>
          </p:cNvPr>
          <p:cNvSpPr txBox="1"/>
          <p:nvPr/>
        </p:nvSpPr>
        <p:spPr>
          <a:xfrm>
            <a:off x="635303" y="4437060"/>
            <a:ext cx="1890563"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BLE Packet</a:t>
            </a:r>
          </a:p>
        </p:txBody>
      </p:sp>
      <p:cxnSp>
        <p:nvCxnSpPr>
          <p:cNvPr id="9" name="Straight Connector 8">
            <a:extLst>
              <a:ext uri="{FF2B5EF4-FFF2-40B4-BE49-F238E27FC236}">
                <a16:creationId xmlns:a16="http://schemas.microsoft.com/office/drawing/2014/main" id="{287509FD-AA79-4E33-987E-FCB2F625C5A0}"/>
              </a:ext>
            </a:extLst>
          </p:cNvPr>
          <p:cNvCxnSpPr/>
          <p:nvPr/>
        </p:nvCxnSpPr>
        <p:spPr>
          <a:xfrm flipV="1">
            <a:off x="3390421" y="4514004"/>
            <a:ext cx="0" cy="3693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2D58C41-0908-4CF2-9AF1-B30DE944309C}"/>
              </a:ext>
            </a:extLst>
          </p:cNvPr>
          <p:cNvCxnSpPr/>
          <p:nvPr/>
        </p:nvCxnSpPr>
        <p:spPr>
          <a:xfrm flipV="1">
            <a:off x="10495557" y="4514004"/>
            <a:ext cx="0" cy="3693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2F2E11-00EA-48BB-AF6B-34F8EFA00782}"/>
              </a:ext>
            </a:extLst>
          </p:cNvPr>
          <p:cNvSpPr txBox="1"/>
          <p:nvPr/>
        </p:nvSpPr>
        <p:spPr>
          <a:xfrm>
            <a:off x="6041690" y="4514004"/>
            <a:ext cx="1802599"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Advertising PDU</a:t>
            </a:r>
          </a:p>
        </p:txBody>
      </p:sp>
      <p:cxnSp>
        <p:nvCxnSpPr>
          <p:cNvPr id="12" name="Straight Connector 11">
            <a:extLst>
              <a:ext uri="{FF2B5EF4-FFF2-40B4-BE49-F238E27FC236}">
                <a16:creationId xmlns:a16="http://schemas.microsoft.com/office/drawing/2014/main" id="{558F76EC-A113-4F00-9A0C-425BAC04733B}"/>
              </a:ext>
            </a:extLst>
          </p:cNvPr>
          <p:cNvCxnSpPr>
            <a:cxnSpLocks/>
            <a:endCxn id="11" idx="1"/>
          </p:cNvCxnSpPr>
          <p:nvPr/>
        </p:nvCxnSpPr>
        <p:spPr>
          <a:xfrm>
            <a:off x="3390421" y="4698670"/>
            <a:ext cx="26512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999D5B9-C2DB-4E26-BB20-7CF6974BE914}"/>
              </a:ext>
            </a:extLst>
          </p:cNvPr>
          <p:cNvCxnSpPr>
            <a:cxnSpLocks/>
            <a:stCxn id="11" idx="3"/>
          </p:cNvCxnSpPr>
          <p:nvPr/>
        </p:nvCxnSpPr>
        <p:spPr>
          <a:xfrm>
            <a:off x="7844288" y="4698670"/>
            <a:ext cx="26512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916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E48E-3262-45E3-8288-D633061ECEB9}"/>
              </a:ext>
            </a:extLst>
          </p:cNvPr>
          <p:cNvSpPr>
            <a:spLocks noGrp="1"/>
          </p:cNvSpPr>
          <p:nvPr>
            <p:ph type="title"/>
          </p:nvPr>
        </p:nvSpPr>
        <p:spPr/>
        <p:txBody>
          <a:bodyPr/>
          <a:lstStyle/>
          <a:p>
            <a:r>
              <a:rPr lang="en-US" dirty="0"/>
              <a:t>Advertising timing</a:t>
            </a:r>
          </a:p>
        </p:txBody>
      </p:sp>
      <p:sp>
        <p:nvSpPr>
          <p:cNvPr id="3" name="Content Placeholder 2">
            <a:extLst>
              <a:ext uri="{FF2B5EF4-FFF2-40B4-BE49-F238E27FC236}">
                <a16:creationId xmlns:a16="http://schemas.microsoft.com/office/drawing/2014/main" id="{706CD217-4037-468E-B3D6-FABE2388BB67}"/>
              </a:ext>
            </a:extLst>
          </p:cNvPr>
          <p:cNvSpPr>
            <a:spLocks noGrp="1"/>
          </p:cNvSpPr>
          <p:nvPr>
            <p:ph idx="1"/>
          </p:nvPr>
        </p:nvSpPr>
        <p:spPr>
          <a:xfrm>
            <a:off x="607594" y="3498301"/>
            <a:ext cx="10972800" cy="3062776"/>
          </a:xfrm>
        </p:spPr>
        <p:txBody>
          <a:bodyPr/>
          <a:lstStyle/>
          <a:p>
            <a:r>
              <a:rPr lang="en-US" dirty="0">
                <a:latin typeface="+mj-lt"/>
              </a:rPr>
              <a:t>Advertising Events occur periodically [20ms – 10.24 s] (or longer)</a:t>
            </a:r>
          </a:p>
          <a:p>
            <a:pPr lvl="1"/>
            <a:r>
              <a:rPr lang="en-US" dirty="0">
                <a:latin typeface="+mj-lt"/>
              </a:rPr>
              <a:t>Plus a random delay after each instance [0-10ms]</a:t>
            </a:r>
          </a:p>
          <a:p>
            <a:pPr lvl="1"/>
            <a:r>
              <a:rPr lang="en-US" b="1" dirty="0">
                <a:latin typeface="+mj-lt"/>
              </a:rPr>
              <a:t>Why? </a:t>
            </a:r>
          </a:p>
          <a:p>
            <a:pPr lvl="1"/>
            <a:endParaRPr lang="en-US" b="1" dirty="0">
              <a:latin typeface="+mj-lt"/>
            </a:endParaRPr>
          </a:p>
          <a:p>
            <a:r>
              <a:rPr lang="en-US" dirty="0">
                <a:latin typeface="+mj-lt"/>
              </a:rPr>
              <a:t>User picks the rate as a tradeoff of energy and discovery latency</a:t>
            </a:r>
          </a:p>
        </p:txBody>
      </p:sp>
      <p:sp>
        <p:nvSpPr>
          <p:cNvPr id="4" name="Slide Number Placeholder 3">
            <a:extLst>
              <a:ext uri="{FF2B5EF4-FFF2-40B4-BE49-F238E27FC236}">
                <a16:creationId xmlns:a16="http://schemas.microsoft.com/office/drawing/2014/main" id="{620434CA-B7AD-478B-9945-8DEAA7B58264}"/>
              </a:ext>
            </a:extLst>
          </p:cNvPr>
          <p:cNvSpPr>
            <a:spLocks noGrp="1"/>
          </p:cNvSpPr>
          <p:nvPr>
            <p:ph type="sldNum" sz="quarter" idx="12"/>
          </p:nvPr>
        </p:nvSpPr>
        <p:spPr/>
        <p:txBody>
          <a:bodyPr/>
          <a:lstStyle/>
          <a:p>
            <a:fld id="{0778C724-3839-4D76-A707-B4C23905D055}" type="slidenum">
              <a:rPr lang="en-US" smtClean="0"/>
              <a:t>91</a:t>
            </a:fld>
            <a:endParaRPr lang="en-US"/>
          </a:p>
        </p:txBody>
      </p:sp>
      <p:pic>
        <p:nvPicPr>
          <p:cNvPr id="6" name="Picture 5">
            <a:extLst>
              <a:ext uri="{FF2B5EF4-FFF2-40B4-BE49-F238E27FC236}">
                <a16:creationId xmlns:a16="http://schemas.microsoft.com/office/drawing/2014/main" id="{379BDF31-2B23-4D4E-8036-8AD2CD4C73B8}"/>
              </a:ext>
            </a:extLst>
          </p:cNvPr>
          <p:cNvPicPr>
            <a:picLocks noChangeAspect="1"/>
          </p:cNvPicPr>
          <p:nvPr/>
        </p:nvPicPr>
        <p:blipFill>
          <a:blip r:embed="rId2"/>
          <a:stretch>
            <a:fillRect/>
          </a:stretch>
        </p:blipFill>
        <p:spPr>
          <a:xfrm>
            <a:off x="1141547" y="1659209"/>
            <a:ext cx="9593875" cy="1519436"/>
          </a:xfrm>
          <a:prstGeom prst="rect">
            <a:avLst/>
          </a:prstGeom>
        </p:spPr>
      </p:pic>
    </p:spTree>
    <p:extLst>
      <p:ext uri="{BB962C8B-B14F-4D97-AF65-F5344CB8AC3E}">
        <p14:creationId xmlns:p14="http://schemas.microsoft.com/office/powerpoint/2010/main" val="23502265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E48E-3262-45E3-8288-D633061ECEB9}"/>
              </a:ext>
            </a:extLst>
          </p:cNvPr>
          <p:cNvSpPr>
            <a:spLocks noGrp="1"/>
          </p:cNvSpPr>
          <p:nvPr>
            <p:ph type="title"/>
          </p:nvPr>
        </p:nvSpPr>
        <p:spPr/>
        <p:txBody>
          <a:bodyPr/>
          <a:lstStyle/>
          <a:p>
            <a:r>
              <a:rPr lang="en-US" dirty="0"/>
              <a:t>Advertising timing</a:t>
            </a:r>
          </a:p>
        </p:txBody>
      </p:sp>
      <p:sp>
        <p:nvSpPr>
          <p:cNvPr id="3" name="Content Placeholder 2">
            <a:extLst>
              <a:ext uri="{FF2B5EF4-FFF2-40B4-BE49-F238E27FC236}">
                <a16:creationId xmlns:a16="http://schemas.microsoft.com/office/drawing/2014/main" id="{706CD217-4037-468E-B3D6-FABE2388BB67}"/>
              </a:ext>
            </a:extLst>
          </p:cNvPr>
          <p:cNvSpPr>
            <a:spLocks noGrp="1"/>
          </p:cNvSpPr>
          <p:nvPr>
            <p:ph idx="1"/>
          </p:nvPr>
        </p:nvSpPr>
        <p:spPr>
          <a:xfrm>
            <a:off x="607594" y="3498301"/>
            <a:ext cx="10972800" cy="3062776"/>
          </a:xfrm>
        </p:spPr>
        <p:txBody>
          <a:bodyPr/>
          <a:lstStyle/>
          <a:p>
            <a:r>
              <a:rPr lang="en-US" dirty="0">
                <a:latin typeface="+mj-lt"/>
              </a:rPr>
              <a:t>Advertising Events occur periodically [20ms – 10.24 s] (or longer)</a:t>
            </a:r>
          </a:p>
          <a:p>
            <a:pPr lvl="1"/>
            <a:r>
              <a:rPr lang="en-US" dirty="0">
                <a:latin typeface="+mj-lt"/>
              </a:rPr>
              <a:t>Plus a random delay after each instance [0-10ms]</a:t>
            </a:r>
          </a:p>
          <a:p>
            <a:pPr lvl="1"/>
            <a:r>
              <a:rPr lang="en-US" b="1" dirty="0">
                <a:latin typeface="+mj-lt"/>
              </a:rPr>
              <a:t>Why? Collisions</a:t>
            </a:r>
          </a:p>
          <a:p>
            <a:pPr lvl="1"/>
            <a:endParaRPr lang="en-US" b="1" dirty="0">
              <a:latin typeface="+mj-lt"/>
            </a:endParaRPr>
          </a:p>
          <a:p>
            <a:r>
              <a:rPr lang="en-US" dirty="0">
                <a:latin typeface="+mj-lt"/>
              </a:rPr>
              <a:t>User picks the rate as a tradeoff of energy and discovery latency</a:t>
            </a:r>
          </a:p>
        </p:txBody>
      </p:sp>
      <p:sp>
        <p:nvSpPr>
          <p:cNvPr id="4" name="Slide Number Placeholder 3">
            <a:extLst>
              <a:ext uri="{FF2B5EF4-FFF2-40B4-BE49-F238E27FC236}">
                <a16:creationId xmlns:a16="http://schemas.microsoft.com/office/drawing/2014/main" id="{620434CA-B7AD-478B-9945-8DEAA7B58264}"/>
              </a:ext>
            </a:extLst>
          </p:cNvPr>
          <p:cNvSpPr>
            <a:spLocks noGrp="1"/>
          </p:cNvSpPr>
          <p:nvPr>
            <p:ph type="sldNum" sz="quarter" idx="12"/>
          </p:nvPr>
        </p:nvSpPr>
        <p:spPr/>
        <p:txBody>
          <a:bodyPr/>
          <a:lstStyle/>
          <a:p>
            <a:fld id="{0778C724-3839-4D76-A707-B4C23905D055}" type="slidenum">
              <a:rPr lang="en-US" smtClean="0"/>
              <a:t>92</a:t>
            </a:fld>
            <a:endParaRPr lang="en-US"/>
          </a:p>
        </p:txBody>
      </p:sp>
      <p:pic>
        <p:nvPicPr>
          <p:cNvPr id="6" name="Picture 5">
            <a:extLst>
              <a:ext uri="{FF2B5EF4-FFF2-40B4-BE49-F238E27FC236}">
                <a16:creationId xmlns:a16="http://schemas.microsoft.com/office/drawing/2014/main" id="{379BDF31-2B23-4D4E-8036-8AD2CD4C73B8}"/>
              </a:ext>
            </a:extLst>
          </p:cNvPr>
          <p:cNvPicPr>
            <a:picLocks noChangeAspect="1"/>
          </p:cNvPicPr>
          <p:nvPr/>
        </p:nvPicPr>
        <p:blipFill>
          <a:blip r:embed="rId2"/>
          <a:stretch>
            <a:fillRect/>
          </a:stretch>
        </p:blipFill>
        <p:spPr>
          <a:xfrm>
            <a:off x="1141547" y="1659209"/>
            <a:ext cx="9593875" cy="1519436"/>
          </a:xfrm>
          <a:prstGeom prst="rect">
            <a:avLst/>
          </a:prstGeom>
        </p:spPr>
      </p:pic>
    </p:spTree>
    <p:extLst>
      <p:ext uri="{BB962C8B-B14F-4D97-AF65-F5344CB8AC3E}">
        <p14:creationId xmlns:p14="http://schemas.microsoft.com/office/powerpoint/2010/main" val="3231706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731-B46D-4764-A6EE-0AD0884B4398}"/>
              </a:ext>
            </a:extLst>
          </p:cNvPr>
          <p:cNvSpPr>
            <a:spLocks noGrp="1"/>
          </p:cNvSpPr>
          <p:nvPr>
            <p:ph type="title"/>
          </p:nvPr>
        </p:nvSpPr>
        <p:spPr/>
        <p:txBody>
          <a:bodyPr/>
          <a:lstStyle/>
          <a:p>
            <a:r>
              <a:rPr lang="en-US" dirty="0"/>
              <a:t>Advertising event</a:t>
            </a:r>
          </a:p>
        </p:txBody>
      </p:sp>
      <p:sp>
        <p:nvSpPr>
          <p:cNvPr id="3" name="Content Placeholder 2">
            <a:extLst>
              <a:ext uri="{FF2B5EF4-FFF2-40B4-BE49-F238E27FC236}">
                <a16:creationId xmlns:a16="http://schemas.microsoft.com/office/drawing/2014/main" id="{DE827328-C8A4-4DBB-BCA7-CEA8FA81E0DA}"/>
              </a:ext>
            </a:extLst>
          </p:cNvPr>
          <p:cNvSpPr>
            <a:spLocks noGrp="1"/>
          </p:cNvSpPr>
          <p:nvPr>
            <p:ph idx="1"/>
          </p:nvPr>
        </p:nvSpPr>
        <p:spPr>
          <a:xfrm>
            <a:off x="607595" y="2880823"/>
            <a:ext cx="10972800" cy="3840651"/>
          </a:xfrm>
        </p:spPr>
        <p:txBody>
          <a:bodyPr/>
          <a:lstStyle/>
          <a:p>
            <a:r>
              <a:rPr lang="en-US" dirty="0">
                <a:latin typeface="+mj-lt"/>
              </a:rPr>
              <a:t>Three transmissions, one on each advertising channel</a:t>
            </a:r>
          </a:p>
          <a:p>
            <a:pPr lvl="1"/>
            <a:r>
              <a:rPr lang="en-US" dirty="0">
                <a:latin typeface="+mj-lt"/>
              </a:rPr>
              <a:t>Always in the same order</a:t>
            </a:r>
          </a:p>
          <a:p>
            <a:pPr lvl="1"/>
            <a:endParaRPr lang="en-US" dirty="0">
              <a:latin typeface="+mj-lt"/>
            </a:endParaRPr>
          </a:p>
          <a:p>
            <a:r>
              <a:rPr lang="en-US" dirty="0">
                <a:latin typeface="+mj-lt"/>
              </a:rPr>
              <a:t>Transmission, followed by listening window on that same channel</a:t>
            </a:r>
          </a:p>
          <a:p>
            <a:pPr lvl="1"/>
            <a:r>
              <a:rPr lang="en-US" dirty="0">
                <a:latin typeface="+mj-lt"/>
              </a:rPr>
              <a:t>Requests will be sent &gt;=150 us (Inter-Frame Spacing, IFS) after Tx</a:t>
            </a:r>
          </a:p>
          <a:p>
            <a:pPr lvl="1"/>
            <a:r>
              <a:rPr lang="en-US" dirty="0">
                <a:latin typeface="+mj-lt"/>
              </a:rPr>
              <a:t>Followed by a retune to the next channel frequency</a:t>
            </a:r>
          </a:p>
          <a:p>
            <a:endParaRPr lang="en-US" dirty="0">
              <a:latin typeface="+mj-lt"/>
            </a:endParaRPr>
          </a:p>
          <a:p>
            <a:r>
              <a:rPr lang="en-US" dirty="0">
                <a:latin typeface="+mj-lt"/>
              </a:rPr>
              <a:t>Short listen window to enable low-power operations</a:t>
            </a:r>
          </a:p>
        </p:txBody>
      </p:sp>
      <p:sp>
        <p:nvSpPr>
          <p:cNvPr id="4" name="Slide Number Placeholder 3">
            <a:extLst>
              <a:ext uri="{FF2B5EF4-FFF2-40B4-BE49-F238E27FC236}">
                <a16:creationId xmlns:a16="http://schemas.microsoft.com/office/drawing/2014/main" id="{9D1318A2-91F2-4694-9845-4AD2701ACA78}"/>
              </a:ext>
            </a:extLst>
          </p:cNvPr>
          <p:cNvSpPr>
            <a:spLocks noGrp="1"/>
          </p:cNvSpPr>
          <p:nvPr>
            <p:ph type="sldNum" sz="quarter" idx="12"/>
          </p:nvPr>
        </p:nvSpPr>
        <p:spPr/>
        <p:txBody>
          <a:bodyPr/>
          <a:lstStyle/>
          <a:p>
            <a:fld id="{0778C724-3839-4D76-A707-B4C23905D055}" type="slidenum">
              <a:rPr lang="en-US" smtClean="0"/>
              <a:t>93</a:t>
            </a:fld>
            <a:endParaRPr lang="en-US"/>
          </a:p>
        </p:txBody>
      </p:sp>
      <p:pic>
        <p:nvPicPr>
          <p:cNvPr id="5" name="Picture 4">
            <a:extLst>
              <a:ext uri="{FF2B5EF4-FFF2-40B4-BE49-F238E27FC236}">
                <a16:creationId xmlns:a16="http://schemas.microsoft.com/office/drawing/2014/main" id="{14FE3A1D-945A-483F-8DEF-F9BA33704DB2}"/>
              </a:ext>
            </a:extLst>
          </p:cNvPr>
          <p:cNvPicPr>
            <a:picLocks noChangeAspect="1"/>
          </p:cNvPicPr>
          <p:nvPr/>
        </p:nvPicPr>
        <p:blipFill>
          <a:blip r:embed="rId2"/>
          <a:stretch>
            <a:fillRect/>
          </a:stretch>
        </p:blipFill>
        <p:spPr>
          <a:xfrm>
            <a:off x="1810138" y="1333454"/>
            <a:ext cx="9770255" cy="1547370"/>
          </a:xfrm>
          <a:prstGeom prst="rect">
            <a:avLst/>
          </a:prstGeom>
        </p:spPr>
      </p:pic>
    </p:spTree>
    <p:extLst>
      <p:ext uri="{BB962C8B-B14F-4D97-AF65-F5344CB8AC3E}">
        <p14:creationId xmlns:p14="http://schemas.microsoft.com/office/powerpoint/2010/main" val="2383267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0A0E5-5EE4-4C88-81E6-51ACE33F33C2}"/>
              </a:ext>
            </a:extLst>
          </p:cNvPr>
          <p:cNvSpPr>
            <a:spLocks noGrp="1"/>
          </p:cNvSpPr>
          <p:nvPr>
            <p:ph type="title"/>
          </p:nvPr>
        </p:nvSpPr>
        <p:spPr/>
        <p:txBody>
          <a:bodyPr/>
          <a:lstStyle/>
          <a:p>
            <a:r>
              <a:rPr lang="en-US" dirty="0"/>
              <a:t>Preserving energy in communication</a:t>
            </a:r>
          </a:p>
        </p:txBody>
      </p:sp>
      <p:sp>
        <p:nvSpPr>
          <p:cNvPr id="3" name="Content Placeholder 2">
            <a:extLst>
              <a:ext uri="{FF2B5EF4-FFF2-40B4-BE49-F238E27FC236}">
                <a16:creationId xmlns:a16="http://schemas.microsoft.com/office/drawing/2014/main" id="{3A07435B-59A0-4EF9-BCBF-7F3BBAA2898C}"/>
              </a:ext>
            </a:extLst>
          </p:cNvPr>
          <p:cNvSpPr>
            <a:spLocks noGrp="1"/>
          </p:cNvSpPr>
          <p:nvPr>
            <p:ph idx="1"/>
          </p:nvPr>
        </p:nvSpPr>
        <p:spPr/>
        <p:txBody>
          <a:bodyPr>
            <a:normAutofit fontScale="92500" lnSpcReduction="10000"/>
          </a:bodyPr>
          <a:lstStyle/>
          <a:p>
            <a:r>
              <a:rPr lang="en-US" dirty="0">
                <a:latin typeface="+mj-lt"/>
              </a:rPr>
              <a:t>Most energy is spent listening</a:t>
            </a:r>
          </a:p>
          <a:p>
            <a:pPr lvl="1"/>
            <a:r>
              <a:rPr lang="en-US" dirty="0">
                <a:latin typeface="+mj-lt"/>
              </a:rPr>
              <a:t>This is due primarily to how long listening durations are compared to transmissions</a:t>
            </a:r>
          </a:p>
          <a:p>
            <a:pPr lvl="1"/>
            <a:endParaRPr lang="en-US" dirty="0">
              <a:latin typeface="+mj-lt"/>
            </a:endParaRPr>
          </a:p>
          <a:p>
            <a:r>
              <a:rPr lang="en-US" dirty="0">
                <a:latin typeface="+mj-lt"/>
              </a:rPr>
              <a:t>Example: maximum-sized BLE transmission:</a:t>
            </a:r>
          </a:p>
          <a:p>
            <a:pPr lvl="1"/>
            <a:r>
              <a:rPr lang="en-US" dirty="0">
                <a:latin typeface="+mj-lt"/>
              </a:rPr>
              <a:t>8 bits/byte * 47 bytes = 376 bits at 1 Mbps = 0.376 </a:t>
            </a:r>
            <a:r>
              <a:rPr lang="en-US" dirty="0" err="1">
                <a:latin typeface="+mj-lt"/>
              </a:rPr>
              <a:t>ms</a:t>
            </a:r>
            <a:r>
              <a:rPr lang="en-US" dirty="0">
                <a:latin typeface="+mj-lt"/>
              </a:rPr>
              <a:t> transmitting</a:t>
            </a:r>
            <a:br>
              <a:rPr lang="en-US" dirty="0">
                <a:latin typeface="+mj-lt"/>
              </a:rPr>
            </a:br>
            <a:endParaRPr lang="en-US" dirty="0">
              <a:latin typeface="+mj-lt"/>
            </a:endParaRPr>
          </a:p>
          <a:p>
            <a:pPr lvl="1"/>
            <a:r>
              <a:rPr lang="en-US" dirty="0">
                <a:latin typeface="+mj-lt"/>
              </a:rPr>
              <a:t>So listening for an entire second is &gt;2500 times longer</a:t>
            </a:r>
          </a:p>
          <a:p>
            <a:pPr lvl="2"/>
            <a:endParaRPr lang="en-US" dirty="0">
              <a:latin typeface="+mj-lt"/>
            </a:endParaRPr>
          </a:p>
          <a:p>
            <a:pPr lvl="1"/>
            <a:r>
              <a:rPr lang="en-US" dirty="0">
                <a:latin typeface="+mj-lt"/>
              </a:rPr>
              <a:t>But listening for only 0.376 </a:t>
            </a:r>
            <a:r>
              <a:rPr lang="en-US" dirty="0" err="1">
                <a:latin typeface="+mj-lt"/>
              </a:rPr>
              <a:t>ms</a:t>
            </a:r>
            <a:r>
              <a:rPr lang="en-US" dirty="0">
                <a:latin typeface="+mj-lt"/>
              </a:rPr>
              <a:t> requires sub-</a:t>
            </a:r>
            <a:r>
              <a:rPr lang="en-US" dirty="0" err="1">
                <a:latin typeface="+mj-lt"/>
              </a:rPr>
              <a:t>ms</a:t>
            </a:r>
            <a:r>
              <a:rPr lang="en-US" dirty="0">
                <a:latin typeface="+mj-lt"/>
              </a:rPr>
              <a:t> synchronization, which itself costs energy to manage…</a:t>
            </a:r>
          </a:p>
          <a:p>
            <a:pPr lvl="2"/>
            <a:endParaRPr lang="en-US" dirty="0">
              <a:latin typeface="+mj-lt"/>
            </a:endParaRPr>
          </a:p>
          <a:p>
            <a:pPr lvl="1"/>
            <a:r>
              <a:rPr lang="en-US" dirty="0">
                <a:latin typeface="+mj-lt"/>
              </a:rPr>
              <a:t>Instead, when advertising, </a:t>
            </a:r>
            <a:r>
              <a:rPr lang="en-US" dirty="0" err="1">
                <a:latin typeface="+mj-lt"/>
              </a:rPr>
              <a:t>nRF</a:t>
            </a:r>
            <a:r>
              <a:rPr lang="en-US" dirty="0">
                <a:latin typeface="+mj-lt"/>
              </a:rPr>
              <a:t> radios listen for ~0.200 </a:t>
            </a:r>
            <a:r>
              <a:rPr lang="en-US" dirty="0" err="1">
                <a:latin typeface="+mj-lt"/>
              </a:rPr>
              <a:t>ms</a:t>
            </a:r>
            <a:r>
              <a:rPr lang="en-US" dirty="0">
                <a:latin typeface="+mj-lt"/>
              </a:rPr>
              <a:t>, only after a transmission</a:t>
            </a:r>
          </a:p>
        </p:txBody>
      </p:sp>
      <p:sp>
        <p:nvSpPr>
          <p:cNvPr id="4" name="Slide Number Placeholder 3">
            <a:extLst>
              <a:ext uri="{FF2B5EF4-FFF2-40B4-BE49-F238E27FC236}">
                <a16:creationId xmlns:a16="http://schemas.microsoft.com/office/drawing/2014/main" id="{B49BD33E-AD56-44E4-8ED8-98164D440447}"/>
              </a:ext>
            </a:extLst>
          </p:cNvPr>
          <p:cNvSpPr>
            <a:spLocks noGrp="1"/>
          </p:cNvSpPr>
          <p:nvPr>
            <p:ph type="sldNum" sz="quarter" idx="12"/>
          </p:nvPr>
        </p:nvSpPr>
        <p:spPr/>
        <p:txBody>
          <a:bodyPr/>
          <a:lstStyle/>
          <a:p>
            <a:fld id="{0778C724-3839-4D76-A707-B4C23905D055}" type="slidenum">
              <a:rPr lang="en-US" smtClean="0"/>
              <a:t>94</a:t>
            </a:fld>
            <a:endParaRPr lang="en-US"/>
          </a:p>
        </p:txBody>
      </p:sp>
    </p:spTree>
    <p:extLst>
      <p:ext uri="{BB962C8B-B14F-4D97-AF65-F5344CB8AC3E}">
        <p14:creationId xmlns:p14="http://schemas.microsoft.com/office/powerpoint/2010/main" val="20797599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16F-6539-48D7-8654-4F0D3638EA4A}"/>
              </a:ext>
            </a:extLst>
          </p:cNvPr>
          <p:cNvSpPr>
            <a:spLocks noGrp="1"/>
          </p:cNvSpPr>
          <p:nvPr>
            <p:ph type="title"/>
          </p:nvPr>
        </p:nvSpPr>
        <p:spPr/>
        <p:txBody>
          <a:bodyPr/>
          <a:lstStyle/>
          <a:p>
            <a:r>
              <a:rPr lang="en-US" dirty="0"/>
              <a:t>Scanning Pattern</a:t>
            </a:r>
          </a:p>
        </p:txBody>
      </p:sp>
      <p:sp>
        <p:nvSpPr>
          <p:cNvPr id="3" name="Content Placeholder 2">
            <a:extLst>
              <a:ext uri="{FF2B5EF4-FFF2-40B4-BE49-F238E27FC236}">
                <a16:creationId xmlns:a16="http://schemas.microsoft.com/office/drawing/2014/main" id="{D4C1618A-0717-458B-AD9C-2E9AEB6E1172}"/>
              </a:ext>
            </a:extLst>
          </p:cNvPr>
          <p:cNvSpPr>
            <a:spLocks noGrp="1"/>
          </p:cNvSpPr>
          <p:nvPr>
            <p:ph idx="1"/>
          </p:nvPr>
        </p:nvSpPr>
        <p:spPr>
          <a:xfrm>
            <a:off x="607595" y="3450901"/>
            <a:ext cx="10972800" cy="3270574"/>
          </a:xfrm>
        </p:spPr>
        <p:txBody>
          <a:bodyPr/>
          <a:lstStyle/>
          <a:p>
            <a:r>
              <a:rPr lang="en-US" dirty="0">
                <a:latin typeface="+mj-lt"/>
              </a:rPr>
              <a:t>Iterate through channels, listening for advertisements</a:t>
            </a:r>
          </a:p>
          <a:p>
            <a:pPr lvl="1"/>
            <a:r>
              <a:rPr lang="en-US" dirty="0" err="1">
                <a:latin typeface="+mj-lt"/>
              </a:rPr>
              <a:t>T</a:t>
            </a:r>
            <a:r>
              <a:rPr lang="en-US" baseline="-25000" dirty="0" err="1">
                <a:latin typeface="+mj-lt"/>
              </a:rPr>
              <a:t>scan_interval</a:t>
            </a:r>
            <a:r>
              <a:rPr lang="en-US" dirty="0">
                <a:latin typeface="+mj-lt"/>
              </a:rPr>
              <a:t> controls rate at which channels are changes</a:t>
            </a:r>
          </a:p>
          <a:p>
            <a:pPr lvl="1"/>
            <a:r>
              <a:rPr lang="en-US" dirty="0" err="1">
                <a:latin typeface="+mj-lt"/>
              </a:rPr>
              <a:t>T</a:t>
            </a:r>
            <a:r>
              <a:rPr lang="en-US" baseline="-25000" dirty="0" err="1">
                <a:latin typeface="+mj-lt"/>
              </a:rPr>
              <a:t>scan_window</a:t>
            </a:r>
            <a:r>
              <a:rPr lang="en-US" dirty="0">
                <a:latin typeface="+mj-lt"/>
              </a:rPr>
              <a:t> controls duty cycle of listening</a:t>
            </a:r>
          </a:p>
          <a:p>
            <a:endParaRPr lang="en-US" dirty="0">
              <a:latin typeface="+mj-lt"/>
            </a:endParaRPr>
          </a:p>
          <a:p>
            <a:r>
              <a:rPr lang="en-US" b="1" dirty="0">
                <a:latin typeface="+mj-lt"/>
              </a:rPr>
              <a:t>Why listen at a low duty cycle?</a:t>
            </a:r>
          </a:p>
        </p:txBody>
      </p:sp>
      <p:sp>
        <p:nvSpPr>
          <p:cNvPr id="4" name="Slide Number Placeholder 3">
            <a:extLst>
              <a:ext uri="{FF2B5EF4-FFF2-40B4-BE49-F238E27FC236}">
                <a16:creationId xmlns:a16="http://schemas.microsoft.com/office/drawing/2014/main" id="{5480D94C-039D-44D1-8B53-9A1576B88A1D}"/>
              </a:ext>
            </a:extLst>
          </p:cNvPr>
          <p:cNvSpPr>
            <a:spLocks noGrp="1"/>
          </p:cNvSpPr>
          <p:nvPr>
            <p:ph type="sldNum" sz="quarter" idx="12"/>
          </p:nvPr>
        </p:nvSpPr>
        <p:spPr/>
        <p:txBody>
          <a:bodyPr/>
          <a:lstStyle/>
          <a:p>
            <a:fld id="{0778C724-3839-4D76-A707-B4C23905D055}" type="slidenum">
              <a:rPr lang="en-US" smtClean="0"/>
              <a:t>95</a:t>
            </a:fld>
            <a:endParaRPr lang="en-US"/>
          </a:p>
        </p:txBody>
      </p:sp>
      <p:pic>
        <p:nvPicPr>
          <p:cNvPr id="6" name="Picture 5">
            <a:extLst>
              <a:ext uri="{FF2B5EF4-FFF2-40B4-BE49-F238E27FC236}">
                <a16:creationId xmlns:a16="http://schemas.microsoft.com/office/drawing/2014/main" id="{C57B848E-742C-4498-9E33-D233118C5613}"/>
              </a:ext>
            </a:extLst>
          </p:cNvPr>
          <p:cNvPicPr>
            <a:picLocks noChangeAspect="1"/>
          </p:cNvPicPr>
          <p:nvPr/>
        </p:nvPicPr>
        <p:blipFill>
          <a:blip r:embed="rId2"/>
          <a:stretch>
            <a:fillRect/>
          </a:stretch>
        </p:blipFill>
        <p:spPr>
          <a:xfrm>
            <a:off x="607595" y="1634412"/>
            <a:ext cx="10972800" cy="1530026"/>
          </a:xfrm>
          <a:prstGeom prst="rect">
            <a:avLst/>
          </a:prstGeom>
        </p:spPr>
      </p:pic>
    </p:spTree>
    <p:extLst>
      <p:ext uri="{BB962C8B-B14F-4D97-AF65-F5344CB8AC3E}">
        <p14:creationId xmlns:p14="http://schemas.microsoft.com/office/powerpoint/2010/main" val="2853533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16F-6539-48D7-8654-4F0D3638EA4A}"/>
              </a:ext>
            </a:extLst>
          </p:cNvPr>
          <p:cNvSpPr>
            <a:spLocks noGrp="1"/>
          </p:cNvSpPr>
          <p:nvPr>
            <p:ph type="title"/>
          </p:nvPr>
        </p:nvSpPr>
        <p:spPr/>
        <p:txBody>
          <a:bodyPr/>
          <a:lstStyle/>
          <a:p>
            <a:r>
              <a:rPr lang="en-US" dirty="0"/>
              <a:t>Scanning Pattern</a:t>
            </a:r>
          </a:p>
        </p:txBody>
      </p:sp>
      <p:sp>
        <p:nvSpPr>
          <p:cNvPr id="3" name="Content Placeholder 2">
            <a:extLst>
              <a:ext uri="{FF2B5EF4-FFF2-40B4-BE49-F238E27FC236}">
                <a16:creationId xmlns:a16="http://schemas.microsoft.com/office/drawing/2014/main" id="{D4C1618A-0717-458B-AD9C-2E9AEB6E1172}"/>
              </a:ext>
            </a:extLst>
          </p:cNvPr>
          <p:cNvSpPr>
            <a:spLocks noGrp="1"/>
          </p:cNvSpPr>
          <p:nvPr>
            <p:ph idx="1"/>
          </p:nvPr>
        </p:nvSpPr>
        <p:spPr>
          <a:xfrm>
            <a:off x="694681" y="3429000"/>
            <a:ext cx="10972800" cy="3270574"/>
          </a:xfrm>
        </p:spPr>
        <p:txBody>
          <a:bodyPr/>
          <a:lstStyle/>
          <a:p>
            <a:r>
              <a:rPr lang="en-US" dirty="0">
                <a:latin typeface="+mj-lt"/>
              </a:rPr>
              <a:t>Iterate through channels, listening for advertisements</a:t>
            </a:r>
          </a:p>
          <a:p>
            <a:pPr lvl="1"/>
            <a:r>
              <a:rPr lang="en-US" dirty="0" err="1">
                <a:latin typeface="+mj-lt"/>
              </a:rPr>
              <a:t>T</a:t>
            </a:r>
            <a:r>
              <a:rPr lang="en-US" baseline="-25000" dirty="0" err="1">
                <a:latin typeface="+mj-lt"/>
              </a:rPr>
              <a:t>scan_interval</a:t>
            </a:r>
            <a:r>
              <a:rPr lang="en-US" dirty="0">
                <a:latin typeface="+mj-lt"/>
              </a:rPr>
              <a:t> controls rate at which channels are changes</a:t>
            </a:r>
          </a:p>
          <a:p>
            <a:pPr lvl="1"/>
            <a:r>
              <a:rPr lang="en-US" dirty="0" err="1">
                <a:latin typeface="+mj-lt"/>
              </a:rPr>
              <a:t>T</a:t>
            </a:r>
            <a:r>
              <a:rPr lang="en-US" baseline="-25000" dirty="0" err="1">
                <a:latin typeface="+mj-lt"/>
              </a:rPr>
              <a:t>scan_window</a:t>
            </a:r>
            <a:r>
              <a:rPr lang="en-US" dirty="0">
                <a:latin typeface="+mj-lt"/>
              </a:rPr>
              <a:t> controls duty cycle of listening</a:t>
            </a:r>
          </a:p>
          <a:p>
            <a:endParaRPr lang="en-US" dirty="0">
              <a:latin typeface="+mj-lt"/>
            </a:endParaRPr>
          </a:p>
          <a:p>
            <a:r>
              <a:rPr lang="en-US" b="1" dirty="0">
                <a:latin typeface="+mj-lt"/>
              </a:rPr>
              <a:t>Why listen at a low duty cycle?	Save energy</a:t>
            </a:r>
          </a:p>
        </p:txBody>
      </p:sp>
      <p:sp>
        <p:nvSpPr>
          <p:cNvPr id="4" name="Slide Number Placeholder 3">
            <a:extLst>
              <a:ext uri="{FF2B5EF4-FFF2-40B4-BE49-F238E27FC236}">
                <a16:creationId xmlns:a16="http://schemas.microsoft.com/office/drawing/2014/main" id="{5480D94C-039D-44D1-8B53-9A1576B88A1D}"/>
              </a:ext>
            </a:extLst>
          </p:cNvPr>
          <p:cNvSpPr>
            <a:spLocks noGrp="1"/>
          </p:cNvSpPr>
          <p:nvPr>
            <p:ph type="sldNum" sz="quarter" idx="12"/>
          </p:nvPr>
        </p:nvSpPr>
        <p:spPr/>
        <p:txBody>
          <a:bodyPr/>
          <a:lstStyle/>
          <a:p>
            <a:fld id="{0778C724-3839-4D76-A707-B4C23905D055}" type="slidenum">
              <a:rPr lang="en-US" smtClean="0"/>
              <a:t>96</a:t>
            </a:fld>
            <a:endParaRPr lang="en-US"/>
          </a:p>
        </p:txBody>
      </p:sp>
      <p:pic>
        <p:nvPicPr>
          <p:cNvPr id="6" name="Picture 5">
            <a:extLst>
              <a:ext uri="{FF2B5EF4-FFF2-40B4-BE49-F238E27FC236}">
                <a16:creationId xmlns:a16="http://schemas.microsoft.com/office/drawing/2014/main" id="{C57B848E-742C-4498-9E33-D233118C5613}"/>
              </a:ext>
            </a:extLst>
          </p:cNvPr>
          <p:cNvPicPr>
            <a:picLocks noChangeAspect="1"/>
          </p:cNvPicPr>
          <p:nvPr/>
        </p:nvPicPr>
        <p:blipFill>
          <a:blip r:embed="rId2"/>
          <a:stretch>
            <a:fillRect/>
          </a:stretch>
        </p:blipFill>
        <p:spPr>
          <a:xfrm>
            <a:off x="609600" y="1590870"/>
            <a:ext cx="10972800" cy="1530026"/>
          </a:xfrm>
          <a:prstGeom prst="rect">
            <a:avLst/>
          </a:prstGeom>
        </p:spPr>
      </p:pic>
    </p:spTree>
    <p:extLst>
      <p:ext uri="{BB962C8B-B14F-4D97-AF65-F5344CB8AC3E}">
        <p14:creationId xmlns:p14="http://schemas.microsoft.com/office/powerpoint/2010/main" val="32341295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1A6E9-0605-4447-BB69-A15902E24D1A}"/>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23DE8B15-41C3-4E1C-BC40-91ADFD04C1A1}"/>
              </a:ext>
            </a:extLst>
          </p:cNvPr>
          <p:cNvSpPr>
            <a:spLocks noGrp="1"/>
          </p:cNvSpPr>
          <p:nvPr>
            <p:ph idx="1"/>
          </p:nvPr>
        </p:nvSpPr>
        <p:spPr>
          <a:xfrm>
            <a:off x="838200" y="1690688"/>
            <a:ext cx="10515600" cy="4351338"/>
          </a:xfrm>
        </p:spPr>
        <p:txBody>
          <a:bodyPr/>
          <a:lstStyle/>
          <a:p>
            <a:r>
              <a:rPr lang="en-US" dirty="0">
                <a:latin typeface="+mj-lt"/>
              </a:rPr>
              <a:t>Advertisements are received when the channel of the scan window and the channel of the advertisement overlap in time (and space)</a:t>
            </a:r>
          </a:p>
        </p:txBody>
      </p:sp>
      <p:sp>
        <p:nvSpPr>
          <p:cNvPr id="4" name="Slide Number Placeholder 3">
            <a:extLst>
              <a:ext uri="{FF2B5EF4-FFF2-40B4-BE49-F238E27FC236}">
                <a16:creationId xmlns:a16="http://schemas.microsoft.com/office/drawing/2014/main" id="{6E8B4A37-F888-4A3F-9CFE-26F4685A58FD}"/>
              </a:ext>
            </a:extLst>
          </p:cNvPr>
          <p:cNvSpPr>
            <a:spLocks noGrp="1"/>
          </p:cNvSpPr>
          <p:nvPr>
            <p:ph type="sldNum" sz="quarter" idx="12"/>
          </p:nvPr>
        </p:nvSpPr>
        <p:spPr/>
        <p:txBody>
          <a:bodyPr/>
          <a:lstStyle/>
          <a:p>
            <a:fld id="{0778C724-3839-4D76-A707-B4C23905D055}" type="slidenum">
              <a:rPr lang="en-US" smtClean="0"/>
              <a:t>97</a:t>
            </a:fld>
            <a:endParaRPr lang="en-US"/>
          </a:p>
        </p:txBody>
      </p:sp>
      <p:pic>
        <p:nvPicPr>
          <p:cNvPr id="7" name="Picture 6">
            <a:extLst>
              <a:ext uri="{FF2B5EF4-FFF2-40B4-BE49-F238E27FC236}">
                <a16:creationId xmlns:a16="http://schemas.microsoft.com/office/drawing/2014/main" id="{76DA579C-0F8B-4FA1-8072-4FC8ECE9AA6B}"/>
              </a:ext>
            </a:extLst>
          </p:cNvPr>
          <p:cNvPicPr>
            <a:picLocks noChangeAspect="1"/>
          </p:cNvPicPr>
          <p:nvPr/>
        </p:nvPicPr>
        <p:blipFill>
          <a:blip r:embed="rId2"/>
          <a:stretch>
            <a:fillRect/>
          </a:stretch>
        </p:blipFill>
        <p:spPr>
          <a:xfrm>
            <a:off x="726918" y="2638993"/>
            <a:ext cx="10971462" cy="3076007"/>
          </a:xfrm>
          <a:prstGeom prst="rect">
            <a:avLst/>
          </a:prstGeom>
        </p:spPr>
      </p:pic>
    </p:spTree>
    <p:extLst>
      <p:ext uri="{BB962C8B-B14F-4D97-AF65-F5344CB8AC3E}">
        <p14:creationId xmlns:p14="http://schemas.microsoft.com/office/powerpoint/2010/main" val="30218063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16F-6539-48D7-8654-4F0D3638EA4A}"/>
              </a:ext>
            </a:extLst>
          </p:cNvPr>
          <p:cNvSpPr>
            <a:spLocks noGrp="1"/>
          </p:cNvSpPr>
          <p:nvPr>
            <p:ph type="title"/>
          </p:nvPr>
        </p:nvSpPr>
        <p:spPr/>
        <p:txBody>
          <a:bodyPr/>
          <a:lstStyle/>
          <a:p>
            <a:r>
              <a:rPr lang="en-US" dirty="0"/>
              <a:t>Scanning expectations</a:t>
            </a:r>
          </a:p>
        </p:txBody>
      </p:sp>
      <p:sp>
        <p:nvSpPr>
          <p:cNvPr id="3" name="Content Placeholder 2">
            <a:extLst>
              <a:ext uri="{FF2B5EF4-FFF2-40B4-BE49-F238E27FC236}">
                <a16:creationId xmlns:a16="http://schemas.microsoft.com/office/drawing/2014/main" id="{D4C1618A-0717-458B-AD9C-2E9AEB6E1172}"/>
              </a:ext>
            </a:extLst>
          </p:cNvPr>
          <p:cNvSpPr>
            <a:spLocks noGrp="1"/>
          </p:cNvSpPr>
          <p:nvPr>
            <p:ph idx="1"/>
          </p:nvPr>
        </p:nvSpPr>
        <p:spPr/>
        <p:txBody>
          <a:bodyPr/>
          <a:lstStyle/>
          <a:p>
            <a:r>
              <a:rPr lang="en-US" dirty="0">
                <a:latin typeface="+mj-lt"/>
              </a:rPr>
              <a:t>Scanners will NOT receive 100% of packets sent</a:t>
            </a:r>
          </a:p>
          <a:p>
            <a:pPr lvl="1"/>
            <a:endParaRPr lang="en-US" dirty="0">
              <a:latin typeface="+mj-lt"/>
            </a:endParaRPr>
          </a:p>
          <a:p>
            <a:r>
              <a:rPr lang="en-US" dirty="0">
                <a:latin typeface="+mj-lt"/>
              </a:rPr>
              <a:t>Packets are lost due to one or more of following:</a:t>
            </a:r>
          </a:p>
          <a:p>
            <a:endParaRPr lang="en-US" dirty="0">
              <a:latin typeface="+mj-lt"/>
            </a:endParaRPr>
          </a:p>
          <a:p>
            <a:pPr lvl="1"/>
            <a:r>
              <a:rPr lang="en-US" dirty="0">
                <a:latin typeface="+mj-lt"/>
              </a:rPr>
              <a:t>Duty cycle</a:t>
            </a:r>
          </a:p>
          <a:p>
            <a:pPr lvl="1"/>
            <a:r>
              <a:rPr lang="en-US" dirty="0">
                <a:latin typeface="+mj-lt"/>
              </a:rPr>
              <a:t>Sharing 2.4 GHz antenna with </a:t>
            </a:r>
            <a:r>
              <a:rPr lang="en-US" dirty="0" err="1">
                <a:latin typeface="+mj-lt"/>
              </a:rPr>
              <a:t>WiFi</a:t>
            </a:r>
            <a:endParaRPr lang="en-US" dirty="0">
              <a:latin typeface="+mj-lt"/>
            </a:endParaRPr>
          </a:p>
          <a:p>
            <a:pPr lvl="1"/>
            <a:r>
              <a:rPr lang="en-US" dirty="0">
                <a:latin typeface="+mj-lt"/>
              </a:rPr>
              <a:t>Retune period after each scanning interval</a:t>
            </a:r>
          </a:p>
          <a:p>
            <a:pPr lvl="1"/>
            <a:r>
              <a:rPr lang="en-US" dirty="0">
                <a:latin typeface="+mj-lt"/>
              </a:rPr>
              <a:t>Dropped packets in the receive software</a:t>
            </a:r>
          </a:p>
          <a:p>
            <a:pPr lvl="1"/>
            <a:r>
              <a:rPr lang="en-US" dirty="0">
                <a:latin typeface="+mj-lt"/>
              </a:rPr>
              <a:t>Packet collisions</a:t>
            </a:r>
          </a:p>
        </p:txBody>
      </p:sp>
      <p:sp>
        <p:nvSpPr>
          <p:cNvPr id="4" name="Slide Number Placeholder 3">
            <a:extLst>
              <a:ext uri="{FF2B5EF4-FFF2-40B4-BE49-F238E27FC236}">
                <a16:creationId xmlns:a16="http://schemas.microsoft.com/office/drawing/2014/main" id="{5480D94C-039D-44D1-8B53-9A1576B88A1D}"/>
              </a:ext>
            </a:extLst>
          </p:cNvPr>
          <p:cNvSpPr>
            <a:spLocks noGrp="1"/>
          </p:cNvSpPr>
          <p:nvPr>
            <p:ph type="sldNum" sz="quarter" idx="12"/>
          </p:nvPr>
        </p:nvSpPr>
        <p:spPr/>
        <p:txBody>
          <a:bodyPr/>
          <a:lstStyle/>
          <a:p>
            <a:fld id="{0778C724-3839-4D76-A707-B4C23905D055}" type="slidenum">
              <a:rPr lang="en-US" smtClean="0"/>
              <a:t>98</a:t>
            </a:fld>
            <a:endParaRPr lang="en-US"/>
          </a:p>
        </p:txBody>
      </p:sp>
    </p:spTree>
    <p:extLst>
      <p:ext uri="{BB962C8B-B14F-4D97-AF65-F5344CB8AC3E}">
        <p14:creationId xmlns:p14="http://schemas.microsoft.com/office/powerpoint/2010/main" val="38835390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C136-1831-435E-8794-E566C29948E7}"/>
              </a:ext>
            </a:extLst>
          </p:cNvPr>
          <p:cNvSpPr>
            <a:spLocks noGrp="1"/>
          </p:cNvSpPr>
          <p:nvPr>
            <p:ph type="title"/>
          </p:nvPr>
        </p:nvSpPr>
        <p:spPr/>
        <p:txBody>
          <a:bodyPr/>
          <a:lstStyle/>
          <a:p>
            <a:r>
              <a:rPr lang="en-US" dirty="0"/>
              <a:t>Payload of an advertisement</a:t>
            </a:r>
          </a:p>
        </p:txBody>
      </p:sp>
      <p:sp>
        <p:nvSpPr>
          <p:cNvPr id="3" name="Content Placeholder 2">
            <a:extLst>
              <a:ext uri="{FF2B5EF4-FFF2-40B4-BE49-F238E27FC236}">
                <a16:creationId xmlns:a16="http://schemas.microsoft.com/office/drawing/2014/main" id="{B1734187-030C-4396-95CD-AFAC443C1B22}"/>
              </a:ext>
            </a:extLst>
          </p:cNvPr>
          <p:cNvSpPr>
            <a:spLocks noGrp="1"/>
          </p:cNvSpPr>
          <p:nvPr>
            <p:ph idx="1"/>
          </p:nvPr>
        </p:nvSpPr>
        <p:spPr/>
        <p:txBody>
          <a:bodyPr/>
          <a:lstStyle/>
          <a:p>
            <a:r>
              <a:rPr lang="en-US" dirty="0">
                <a:latin typeface="+mj-lt"/>
              </a:rPr>
              <a:t>BLE payload?</a:t>
            </a:r>
          </a:p>
          <a:p>
            <a:pPr lvl="1"/>
            <a:r>
              <a:rPr lang="en-US" dirty="0">
                <a:latin typeface="+mj-lt"/>
              </a:rPr>
              <a:t>Theoretically whatever you want, but that isn’t very compatible</a:t>
            </a:r>
          </a:p>
          <a:p>
            <a:pPr lvl="1"/>
            <a:r>
              <a:rPr lang="en-US" dirty="0">
                <a:latin typeface="+mj-lt"/>
              </a:rPr>
              <a:t>Point is to specify capabilities of the advertiser</a:t>
            </a:r>
          </a:p>
          <a:p>
            <a:pPr lvl="1"/>
            <a:endParaRPr lang="en-US" dirty="0">
              <a:latin typeface="+mj-lt"/>
            </a:endParaRPr>
          </a:p>
          <a:p>
            <a:r>
              <a:rPr lang="en-US" dirty="0"/>
              <a:t>Desire: specify payloads in such a way that all scanners can interpret what they mean about the device</a:t>
            </a:r>
          </a:p>
          <a:p>
            <a:pPr lvl="1"/>
            <a:r>
              <a:rPr lang="en-US" dirty="0"/>
              <a:t>This is different from traditional internet packets</a:t>
            </a:r>
          </a:p>
          <a:p>
            <a:pPr lvl="1"/>
            <a:r>
              <a:rPr lang="en-US" dirty="0"/>
              <a:t>Broadcasts are for _anyone_ to hear, not a specific server/application</a:t>
            </a:r>
          </a:p>
          <a:p>
            <a:pPr lvl="1"/>
            <a:endParaRPr lang="en-US" dirty="0">
              <a:latin typeface="+mj-lt"/>
            </a:endParaRPr>
          </a:p>
          <a:p>
            <a:pPr lvl="1"/>
            <a:endParaRPr lang="en-US" dirty="0"/>
          </a:p>
        </p:txBody>
      </p:sp>
      <p:sp>
        <p:nvSpPr>
          <p:cNvPr id="4" name="Slide Number Placeholder 3">
            <a:extLst>
              <a:ext uri="{FF2B5EF4-FFF2-40B4-BE49-F238E27FC236}">
                <a16:creationId xmlns:a16="http://schemas.microsoft.com/office/drawing/2014/main" id="{64B01D6A-C9F0-4655-922E-4B65EBD2E427}"/>
              </a:ext>
            </a:extLst>
          </p:cNvPr>
          <p:cNvSpPr>
            <a:spLocks noGrp="1"/>
          </p:cNvSpPr>
          <p:nvPr>
            <p:ph type="sldNum" sz="quarter" idx="12"/>
          </p:nvPr>
        </p:nvSpPr>
        <p:spPr/>
        <p:txBody>
          <a:bodyPr/>
          <a:lstStyle/>
          <a:p>
            <a:fld id="{0778C724-3839-4D76-A707-B4C23905D055}" type="slidenum">
              <a:rPr lang="en-US" smtClean="0"/>
              <a:t>99</a:t>
            </a:fld>
            <a:endParaRPr lang="en-US"/>
          </a:p>
        </p:txBody>
      </p:sp>
    </p:spTree>
    <p:extLst>
      <p:ext uri="{BB962C8B-B14F-4D97-AF65-F5344CB8AC3E}">
        <p14:creationId xmlns:p14="http://schemas.microsoft.com/office/powerpoint/2010/main" val="26700858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NARRATION" val="30,1972933471,C:\Users\M\Documents\cs4222\2016\lectures\wlan-wwan-11_pptx\Media.ppcx"/>
</p:tagLst>
</file>

<file path=ppt/tags/tag2.xml><?xml version="1.0" encoding="utf-8"?>
<p:tagLst xmlns:a="http://schemas.openxmlformats.org/drawingml/2006/main" xmlns:r="http://schemas.openxmlformats.org/officeDocument/2006/relationships" xmlns:p="http://schemas.openxmlformats.org/presentationml/2006/main">
  <p:tag name="PPSNARRATION" val="31,1972933471,C:\Users\M\Documents\cs4222\2016\lectures\wlan-wwan-11_pptx\Media.ppcx"/>
</p:tagLst>
</file>

<file path=ppt/tags/tag3.xml><?xml version="1.0" encoding="utf-8"?>
<p:tagLst xmlns:a="http://schemas.openxmlformats.org/drawingml/2006/main" xmlns:r="http://schemas.openxmlformats.org/officeDocument/2006/relationships" xmlns:p="http://schemas.openxmlformats.org/presentationml/2006/main">
  <p:tag name="PPSNARRATION" val="32,1972933471,C:\Users\M\Documents\cs4222\2016\lectures\wlan-wwan-11_pptx\Media.ppcx"/>
</p:tagLst>
</file>

<file path=ppt/tags/tag4.xml><?xml version="1.0" encoding="utf-8"?>
<p:tagLst xmlns:a="http://schemas.openxmlformats.org/drawingml/2006/main" xmlns:r="http://schemas.openxmlformats.org/officeDocument/2006/relationships" xmlns:p="http://schemas.openxmlformats.org/presentationml/2006/main">
  <p:tag name="PPSNARRATION" val="39,1972933471,C:\Users\M\Documents\cs4222\2016\lectures\wlan-wwan-11_pptx\Media.ppcx"/>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6578</Words>
  <Application>Microsoft Macintosh PowerPoint</Application>
  <PresentationFormat>Widescreen</PresentationFormat>
  <Paragraphs>1434</Paragraphs>
  <Slides>113</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Calibri Light</vt:lpstr>
      <vt:lpstr>Seravek Light</vt:lpstr>
      <vt:lpstr>Tahoma</vt:lpstr>
      <vt:lpstr>Times New Roman</vt:lpstr>
      <vt:lpstr>Wingdings</vt:lpstr>
      <vt:lpstr>Office Theme</vt:lpstr>
      <vt:lpstr>Wireless Networking</vt:lpstr>
      <vt:lpstr>Discussion regarding the project</vt:lpstr>
      <vt:lpstr>Final Assessment</vt:lpstr>
      <vt:lpstr>Roadmap of the lecture today</vt:lpstr>
      <vt:lpstr>What do you mean by routing?</vt:lpstr>
      <vt:lpstr>Performing routing in the wireless networks</vt:lpstr>
      <vt:lpstr>Mesh Routing</vt:lpstr>
      <vt:lpstr>What is the mesh equivalent of broadcast?</vt:lpstr>
      <vt:lpstr>Synchronous transmissions</vt:lpstr>
      <vt:lpstr>Fast packet propagation in Glossy</vt:lpstr>
      <vt:lpstr>Fast packet propagation in Glossy</vt:lpstr>
      <vt:lpstr>Fast packet propagation in Glossy</vt:lpstr>
      <vt:lpstr>Routing in wireless mesh and routing metrics</vt:lpstr>
      <vt:lpstr>Reliability as a cost metric</vt:lpstr>
      <vt:lpstr>Classification of the routing protocols</vt:lpstr>
      <vt:lpstr>Reactive routing</vt:lpstr>
      <vt:lpstr>Tradeoffs for reactive routing</vt:lpstr>
      <vt:lpstr>Proactive routing</vt:lpstr>
      <vt:lpstr>Roadmap of the lecture today</vt:lpstr>
      <vt:lpstr>PowerPoint Presentation</vt:lpstr>
      <vt:lpstr>PowerPoint Presentation</vt:lpstr>
      <vt:lpstr>Basic WiFi network</vt:lpstr>
      <vt:lpstr>Backoff in WiFi</vt:lpstr>
      <vt:lpstr>Prioritizing packets with varying IFS</vt:lpstr>
      <vt:lpstr>802.11 backoff example</vt:lpstr>
      <vt:lpstr>Goal: improve throughput</vt:lpstr>
      <vt:lpstr>Major amendments</vt:lpstr>
      <vt:lpstr>Original WiFi specification (1997)</vt:lpstr>
      <vt:lpstr>Major amendments</vt:lpstr>
      <vt:lpstr>802.11b (1999)</vt:lpstr>
      <vt:lpstr>DSSS goals</vt:lpstr>
      <vt:lpstr>802.11b channels</vt:lpstr>
      <vt:lpstr>Major amendments</vt:lpstr>
      <vt:lpstr>OFDM enables higher throughput</vt:lpstr>
      <vt:lpstr>OFDM higher throughput at complexity cost</vt:lpstr>
      <vt:lpstr>Major amendments</vt:lpstr>
      <vt:lpstr>802.11a (1999)</vt:lpstr>
      <vt:lpstr>802.11a channels</vt:lpstr>
      <vt:lpstr>Major amendments</vt:lpstr>
      <vt:lpstr>How do we increase throughput?</vt:lpstr>
      <vt:lpstr>MIMO – Multiple In Multiple Out</vt:lpstr>
      <vt:lpstr>Expandable bandwidth</vt:lpstr>
      <vt:lpstr>802.11n (2009)</vt:lpstr>
      <vt:lpstr>Major amendments</vt:lpstr>
      <vt:lpstr>Multi-user Multiple In Multiple Out (MU-MIMO)</vt:lpstr>
      <vt:lpstr>802.11ac (2013)</vt:lpstr>
      <vt:lpstr>802.11ac channels</vt:lpstr>
      <vt:lpstr>Major amendments</vt:lpstr>
      <vt:lpstr>New directions in WiFi focus: Aggregate throughput across all devices</vt:lpstr>
      <vt:lpstr>Orthogonal Frequency Division Multiple Access</vt:lpstr>
      <vt:lpstr>802.11ax (2021)</vt:lpstr>
      <vt:lpstr>6 GHz band is an enormous amount of bandwidth</vt:lpstr>
      <vt:lpstr>Roadmap of the lecture today</vt:lpstr>
      <vt:lpstr>The first commercial mobile phone was in 1946!</vt:lpstr>
      <vt:lpstr>The first `mobile` network architecture</vt:lpstr>
      <vt:lpstr>1965: The Improved Mobile Telephone Service</vt:lpstr>
      <vt:lpstr>What’s inefficient with this picture?</vt:lpstr>
      <vt:lpstr>The `cell` in cellular networks</vt:lpstr>
      <vt:lpstr>Spatial division tradeoffs</vt:lpstr>
      <vt:lpstr>GSM</vt:lpstr>
      <vt:lpstr>GSM Short Message Service</vt:lpstr>
      <vt:lpstr>GSM evolved over time to add data</vt:lpstr>
      <vt:lpstr>Moving to 3G Systems</vt:lpstr>
      <vt:lpstr>So what did [*]G provide?</vt:lpstr>
      <vt:lpstr>3G Systems and beyond</vt:lpstr>
      <vt:lpstr>Development of 4G, 5G and beyond: 3GPP Project</vt:lpstr>
      <vt:lpstr>Different LTE Releases</vt:lpstr>
      <vt:lpstr>LTE Categories</vt:lpstr>
      <vt:lpstr>So what is 5G doing differently?</vt:lpstr>
      <vt:lpstr>PowerPoint Presentation</vt:lpstr>
      <vt:lpstr>Additional low-end categories for IoT</vt:lpstr>
      <vt:lpstr>Why do we need “special categories” for IoT on cell?</vt:lpstr>
      <vt:lpstr>LTE-M and NB-IoT downlink and uplink</vt:lpstr>
      <vt:lpstr>LTE resource allocation</vt:lpstr>
      <vt:lpstr>Resources used by LTE-M and NB-IoT</vt:lpstr>
      <vt:lpstr>Resources used by LTE-M and NB-IoT</vt:lpstr>
      <vt:lpstr>Reducing power for IoT devices</vt:lpstr>
      <vt:lpstr>Further power reduction for simple devices</vt:lpstr>
      <vt:lpstr>Improved range for LTE-M and NB-IoT</vt:lpstr>
      <vt:lpstr>Roadmap of the lecture today</vt:lpstr>
      <vt:lpstr>Basics of Bluetooth Low Energy (BLE)</vt:lpstr>
      <vt:lpstr>BLE Layers</vt:lpstr>
      <vt:lpstr>Two different communication modes in BLE</vt:lpstr>
      <vt:lpstr>BLE network topology</vt:lpstr>
      <vt:lpstr>Bluetooth devices multiple roles at the same time</vt:lpstr>
      <vt:lpstr>BLE frequency</vt:lpstr>
      <vt:lpstr>BLE modulation</vt:lpstr>
      <vt:lpstr>BLE signal strength</vt:lpstr>
      <vt:lpstr>Advertising</vt:lpstr>
      <vt:lpstr>Advertisement payloads</vt:lpstr>
      <vt:lpstr>Advertising timing</vt:lpstr>
      <vt:lpstr>Advertising timing</vt:lpstr>
      <vt:lpstr>Advertising event</vt:lpstr>
      <vt:lpstr>Preserving energy in communication</vt:lpstr>
      <vt:lpstr>Scanning Pattern</vt:lpstr>
      <vt:lpstr>Scanning Pattern</vt:lpstr>
      <vt:lpstr>Putting it all together</vt:lpstr>
      <vt:lpstr>Scanning expectations</vt:lpstr>
      <vt:lpstr>Payload of an advertisement</vt:lpstr>
      <vt:lpstr>Advertisements are already being used for communication</vt:lpstr>
      <vt:lpstr>Beacons</vt:lpstr>
      <vt:lpstr>Tracking</vt:lpstr>
      <vt:lpstr>Overview of connections</vt:lpstr>
      <vt:lpstr>Applications utilizing Bluetooth in connection made</vt:lpstr>
      <vt:lpstr>Connection timeline (in picture form)</vt:lpstr>
      <vt:lpstr>Connection timeline</vt:lpstr>
      <vt:lpstr>Questions about Bluetooth “network”</vt:lpstr>
      <vt:lpstr>How is the TDMA schedule created/managed?</vt:lpstr>
      <vt:lpstr>How is synchronization managed?</vt:lpstr>
      <vt:lpstr>How many devices can be connected?</vt:lpstr>
      <vt:lpstr>How many devices can be connected in the real world?</vt:lpstr>
      <vt:lpstr>Roadmap of the lecture today</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32</cp:revision>
  <dcterms:created xsi:type="dcterms:W3CDTF">2020-02-17T19:00:36Z</dcterms:created>
  <dcterms:modified xsi:type="dcterms:W3CDTF">2024-04-19T09:52:27Z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 NUS Confidential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2024-03-08T08:24:22Z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3df0b8fd-ca65-41e8-b20f-1ca0f17c011e</vt:lpwstr>
  </property>
  <property fmtid="{D5CDD505-2E9C-101B-9397-08002B2CF9AE}" pid="10" name="MSIP_Label_4e045e4e-d60e-4c86-8512-0f70a0407fd6_ContentBits">
    <vt:lpwstr>0</vt:lpwstr>
  </property>
</Properties>
</file>